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9" r:id="rId2"/>
    <p:sldId id="267" r:id="rId3"/>
    <p:sldId id="265" r:id="rId4"/>
    <p:sldId id="296" r:id="rId5"/>
    <p:sldId id="298" r:id="rId6"/>
    <p:sldId id="299" r:id="rId7"/>
    <p:sldId id="268" r:id="rId8"/>
    <p:sldId id="291" r:id="rId9"/>
    <p:sldId id="269" r:id="rId10"/>
    <p:sldId id="271" r:id="rId11"/>
    <p:sldId id="300" r:id="rId12"/>
    <p:sldId id="270" r:id="rId13"/>
    <p:sldId id="292" r:id="rId14"/>
    <p:sldId id="303" r:id="rId15"/>
    <p:sldId id="288" r:id="rId16"/>
    <p:sldId id="301" r:id="rId17"/>
    <p:sldId id="273" r:id="rId18"/>
    <p:sldId id="302" r:id="rId19"/>
    <p:sldId id="272" r:id="rId20"/>
    <p:sldId id="289" r:id="rId21"/>
    <p:sldId id="274" r:id="rId22"/>
    <p:sldId id="276" r:id="rId23"/>
    <p:sldId id="290" r:id="rId24"/>
    <p:sldId id="286" r:id="rId25"/>
    <p:sldId id="280" r:id="rId26"/>
    <p:sldId id="281" r:id="rId27"/>
    <p:sldId id="304" r:id="rId28"/>
    <p:sldId id="305" r:id="rId29"/>
    <p:sldId id="294" r:id="rId30"/>
    <p:sldId id="277" r:id="rId31"/>
    <p:sldId id="285" r:id="rId32"/>
    <p:sldId id="293" r:id="rId33"/>
    <p:sldId id="278" r:id="rId34"/>
    <p:sldId id="279" r:id="rId35"/>
  </p:sldIdLst>
  <p:sldSz cx="9144000" cy="6858000" type="screen4x3"/>
  <p:notesSz cx="6451600" cy="93218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EAEAEA"/>
    <a:srgbClr val="99CCFF"/>
    <a:srgbClr val="1F407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 autoAdjust="0"/>
    <p:restoredTop sz="86738" autoAdjust="0"/>
  </p:normalViewPr>
  <p:slideViewPr>
    <p:cSldViewPr snapToGrid="0" snapToObjects="1">
      <p:cViewPr varScale="1">
        <p:scale>
          <a:sx n="63" d="100"/>
          <a:sy n="63" d="100"/>
        </p:scale>
        <p:origin x="-702" y="-10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16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654415" y="2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/>
          <a:lstStyle>
            <a:lvl1pPr algn="r">
              <a:defRPr sz="1200"/>
            </a:lvl1pPr>
          </a:lstStyle>
          <a:p>
            <a:fld id="{BCDB334D-D17F-49C4-91DD-37BB7E818209}" type="datetimeFigureOut">
              <a:rPr lang="de-CH" smtClean="0"/>
              <a:pPr/>
              <a:t>28.05.2014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00088"/>
            <a:ext cx="4657725" cy="34940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116" tIns="45058" rIns="90116" bIns="45058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45161" y="4427856"/>
            <a:ext cx="5161280" cy="4194810"/>
          </a:xfrm>
          <a:prstGeom prst="rect">
            <a:avLst/>
          </a:prstGeom>
        </p:spPr>
        <p:txBody>
          <a:bodyPr vert="horz" lIns="90116" tIns="45058" rIns="90116" bIns="45058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8854094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654415" y="8854094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 anchor="b"/>
          <a:lstStyle>
            <a:lvl1pPr algn="r">
              <a:defRPr sz="1200"/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=""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Vision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Provide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Actuation</a:t>
            </a:r>
            <a:r>
              <a:rPr lang="de-CH" baseline="0" dirty="0" smtClean="0"/>
              <a:t> Units</a:t>
            </a:r>
          </a:p>
          <a:p>
            <a:r>
              <a:rPr lang="de-CH" baseline="0" dirty="0" err="1" smtClean="0"/>
              <a:t>Placed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arbitrary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blimp</a:t>
            </a:r>
            <a:endParaRPr lang="de-CH" baseline="0" dirty="0" smtClean="0"/>
          </a:p>
          <a:p>
            <a:r>
              <a:rPr lang="de-CH" dirty="0" smtClean="0"/>
              <a:t>Controller </a:t>
            </a:r>
            <a:r>
              <a:rPr lang="de-CH" dirty="0" err="1" smtClean="0"/>
              <a:t>works</a:t>
            </a:r>
            <a:r>
              <a:rPr lang="de-CH" dirty="0" smtClean="0"/>
              <a:t> </a:t>
            </a:r>
            <a:r>
              <a:rPr lang="de-CH" dirty="0" err="1" smtClean="0"/>
              <a:t>without</a:t>
            </a:r>
            <a:r>
              <a:rPr lang="de-CH" dirty="0" smtClean="0"/>
              <a:t> </a:t>
            </a:r>
            <a:r>
              <a:rPr lang="de-CH" dirty="0" err="1" smtClean="0"/>
              <a:t>manual</a:t>
            </a:r>
            <a:r>
              <a:rPr lang="de-CH" dirty="0" smtClean="0"/>
              <a:t> </a:t>
            </a:r>
            <a:r>
              <a:rPr lang="de-CH" dirty="0" err="1" smtClean="0"/>
              <a:t>adjustment</a:t>
            </a:r>
            <a:endParaRPr lang="de-CH" dirty="0" smtClean="0"/>
          </a:p>
          <a:p>
            <a:r>
              <a:rPr lang="de-CH" dirty="0" smtClean="0"/>
              <a:t>So </a:t>
            </a:r>
            <a:r>
              <a:rPr lang="de-CH" dirty="0" err="1" smtClean="0"/>
              <a:t>think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about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flying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comercials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coke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blimp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just </a:t>
            </a:r>
            <a:r>
              <a:rPr lang="de-CH" baseline="0" dirty="0" err="1" smtClean="0"/>
              <a:t>place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our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AU‘s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which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make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fly</a:t>
            </a:r>
            <a:r>
              <a:rPr lang="de-CH" baseline="0" dirty="0" smtClean="0"/>
              <a:t>!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figured</a:t>
            </a:r>
            <a:r>
              <a:rPr lang="de-CH" dirty="0" smtClean="0"/>
              <a:t> out </a:t>
            </a:r>
            <a:r>
              <a:rPr lang="de-CH" dirty="0" err="1" smtClean="0"/>
              <a:t>that</a:t>
            </a:r>
            <a:r>
              <a:rPr lang="de-CH" baseline="0" dirty="0" smtClean="0"/>
              <a:t> mass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radius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scale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inertia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tensor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respectively</a:t>
            </a:r>
            <a:r>
              <a:rPr lang="de-CH" baseline="0" dirty="0" smtClean="0"/>
              <a:t>.</a:t>
            </a:r>
          </a:p>
          <a:p>
            <a:r>
              <a:rPr lang="de-CH" baseline="0" dirty="0" smtClean="0"/>
              <a:t>The </a:t>
            </a:r>
            <a:r>
              <a:rPr lang="de-CH" baseline="0" dirty="0" err="1" smtClean="0"/>
              <a:t>drag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torque</a:t>
            </a:r>
            <a:r>
              <a:rPr lang="de-CH" baseline="0" dirty="0" smtClean="0"/>
              <a:t> just </a:t>
            </a:r>
            <a:r>
              <a:rPr lang="de-CH" baseline="0" dirty="0" err="1" smtClean="0"/>
              <a:t>rotates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geometrical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orientation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AU radial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blimp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Therefore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fix </a:t>
            </a:r>
            <a:r>
              <a:rPr lang="de-CH" baseline="0" dirty="0" err="1" smtClean="0"/>
              <a:t>those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parameters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observe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others</a:t>
            </a:r>
            <a:r>
              <a:rPr lang="de-CH" baseline="0" dirty="0" smtClean="0"/>
              <a:t>.</a:t>
            </a:r>
          </a:p>
          <a:p>
            <a:r>
              <a:rPr lang="de-CH" baseline="0" dirty="0" smtClean="0"/>
              <a:t>21 Parameters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C: Rotation </a:t>
            </a:r>
            <a:r>
              <a:rPr lang="de-CH" dirty="0" err="1" smtClean="0"/>
              <a:t>matrix</a:t>
            </a:r>
            <a:endParaRPr lang="de-CH" dirty="0" smtClean="0"/>
          </a:p>
          <a:p>
            <a:r>
              <a:rPr lang="de-CH" dirty="0" smtClean="0"/>
              <a:t>Motor </a:t>
            </a:r>
            <a:r>
              <a:rPr lang="de-CH" dirty="0" err="1" smtClean="0"/>
              <a:t>position</a:t>
            </a:r>
            <a:r>
              <a:rPr lang="de-CH" dirty="0" smtClean="0"/>
              <a:t> on a </a:t>
            </a:r>
            <a:r>
              <a:rPr lang="de-CH" dirty="0" err="1" smtClean="0"/>
              <a:t>sphere</a:t>
            </a:r>
            <a:r>
              <a:rPr lang="de-CH" dirty="0" smtClean="0"/>
              <a:t>: </a:t>
            </a:r>
            <a:r>
              <a:rPr lang="de-CH" dirty="0" err="1" smtClean="0"/>
              <a:t>radius</a:t>
            </a:r>
            <a:r>
              <a:rPr lang="de-CH" dirty="0" smtClean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-since we are estimating...</a:t>
            </a:r>
          </a:p>
          <a:p>
            <a:r>
              <a:rPr lang="en-US" dirty="0" smtClean="0"/>
              <a:t>-this is why we built a modular simulator which can simulate blimps with aerodynamic effects</a:t>
            </a:r>
          </a:p>
          <a:p>
            <a:r>
              <a:rPr lang="en-US" dirty="0" smtClean="0"/>
              <a:t>-a blimp is </a:t>
            </a:r>
            <a:r>
              <a:rPr lang="en-US" dirty="0" err="1" smtClean="0"/>
              <a:t>modelled</a:t>
            </a:r>
            <a:r>
              <a:rPr lang="en-US" dirty="0" smtClean="0"/>
              <a:t> according the displayed tree</a:t>
            </a:r>
          </a:p>
          <a:p>
            <a:r>
              <a:rPr lang="en-US" dirty="0" smtClean="0"/>
              <a:t>#explain objects</a:t>
            </a:r>
          </a:p>
          <a:p>
            <a:r>
              <a:rPr lang="en-US" dirty="0" smtClean="0"/>
              <a:t>-the simulator then interacts  ...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20</a:t>
            </a:fld>
            <a:endParaRPr lang="de-CH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-here we can see an example of a good </a:t>
            </a:r>
            <a:r>
              <a:rPr lang="en-US" dirty="0" err="1" smtClean="0"/>
              <a:t>optimisation</a:t>
            </a:r>
            <a:r>
              <a:rPr lang="en-US" dirty="0" smtClean="0"/>
              <a:t> result ... 6 iterations ...</a:t>
            </a:r>
          </a:p>
          <a:p>
            <a:r>
              <a:rPr lang="en-US" dirty="0" smtClean="0"/>
              <a:t>-to compare results we need to define a intuitive measure</a:t>
            </a:r>
          </a:p>
          <a:p>
            <a:r>
              <a:rPr lang="en-US" dirty="0" smtClean="0"/>
              <a:t>#explain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22</a:t>
            </a:fld>
            <a:endParaRPr lang="de-CH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-to test the performance ... several case studies</a:t>
            </a:r>
          </a:p>
          <a:p>
            <a:r>
              <a:rPr lang="en-US" dirty="0" smtClean="0"/>
              <a:t>-for each of these cases</a:t>
            </a:r>
          </a:p>
          <a:p>
            <a:r>
              <a:rPr lang="en-US" dirty="0" smtClean="0"/>
              <a:t>-first we looked into the effect of different amount of ... explain.</a:t>
            </a:r>
          </a:p>
          <a:p>
            <a:r>
              <a:rPr lang="en-US" dirty="0" smtClean="0"/>
              <a:t>-then we analyzed the effect of our simplifications</a:t>
            </a:r>
          </a:p>
          <a:p>
            <a:r>
              <a:rPr lang="en-US" dirty="0" smtClean="0"/>
              <a:t>-to compare the effect of drag .. the error comes from IMU</a:t>
            </a:r>
          </a:p>
          <a:p>
            <a:r>
              <a:rPr lang="en-US" dirty="0" smtClean="0"/>
              <a:t>-in the cog dataset we put a huge cog offset .. same order of magnitude as motors .. controlled flight not possible</a:t>
            </a:r>
          </a:p>
          <a:p>
            <a:r>
              <a:rPr lang="en-US" dirty="0" smtClean="0"/>
              <a:t>-error is acceptable</a:t>
            </a:r>
          </a:p>
          <a:p>
            <a:r>
              <a:rPr lang="en-US" dirty="0" smtClean="0"/>
              <a:t>#explain angle</a:t>
            </a:r>
          </a:p>
          <a:p>
            <a:r>
              <a:rPr lang="en-US" dirty="0" smtClean="0"/>
              <a:t>-one </a:t>
            </a:r>
            <a:r>
              <a:rPr lang="en-US" dirty="0" err="1" smtClean="0"/>
              <a:t>intersting</a:t>
            </a:r>
            <a:r>
              <a:rPr lang="en-US" dirty="0" smtClean="0"/>
              <a:t> thing is cog estimation really accurate</a:t>
            </a:r>
          </a:p>
          <a:p>
            <a:r>
              <a:rPr lang="en-US" dirty="0" smtClean="0"/>
              <a:t>-another </a:t>
            </a:r>
            <a:r>
              <a:rPr lang="en-US" dirty="0" err="1" smtClean="0"/>
              <a:t>intersting</a:t>
            </a:r>
            <a:r>
              <a:rPr lang="en-US" dirty="0" smtClean="0"/>
              <a:t> thing is the tensor with au4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23</a:t>
            </a:fld>
            <a:endParaRPr lang="de-CH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important topic ... convergence region</a:t>
            </a:r>
          </a:p>
          <a:p>
            <a:r>
              <a:rPr lang="en-US" dirty="0" smtClean="0"/>
              <a:t>#recall from picture</a:t>
            </a:r>
          </a:p>
          <a:p>
            <a:r>
              <a:rPr lang="en-US" dirty="0" smtClean="0"/>
              <a:t>-what we can see here</a:t>
            </a:r>
          </a:p>
          <a:p>
            <a:r>
              <a:rPr lang="en-US" dirty="0" smtClean="0"/>
              <a:t>-thus we only need a rough estimate of the blimp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24</a:t>
            </a:fld>
            <a:endParaRPr lang="de-CH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-as we said earlier we applied inputs to the system ...</a:t>
            </a:r>
          </a:p>
          <a:p>
            <a:r>
              <a:rPr lang="en-US" dirty="0" smtClean="0"/>
              <a:t>-we can see the movement ...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25</a:t>
            </a:fld>
            <a:endParaRPr lang="de-CH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-after that recording session ..</a:t>
            </a:r>
          </a:p>
          <a:p>
            <a:r>
              <a:rPr lang="en-US" dirty="0" smtClean="0"/>
              <a:t>#explain first plot</a:t>
            </a:r>
          </a:p>
          <a:p>
            <a:r>
              <a:rPr lang="en-US" dirty="0" smtClean="0"/>
              <a:t>#tell about </a:t>
            </a:r>
            <a:r>
              <a:rPr lang="en-US" dirty="0" err="1" smtClean="0"/>
              <a:t>atomatic</a:t>
            </a:r>
            <a:r>
              <a:rPr lang="en-US" dirty="0" smtClean="0"/>
              <a:t> </a:t>
            </a:r>
            <a:r>
              <a:rPr lang="en-US" dirty="0" err="1" smtClean="0"/>
              <a:t>intersting</a:t>
            </a:r>
            <a:r>
              <a:rPr lang="en-US" dirty="0" smtClean="0"/>
              <a:t> segment extraction with manual checking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26</a:t>
            </a:fld>
            <a:endParaRPr lang="de-CH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to see </a:t>
            </a:r>
            <a:r>
              <a:rPr lang="en-US" dirty="0" err="1" smtClean="0"/>
              <a:t>wether</a:t>
            </a:r>
            <a:r>
              <a:rPr lang="en-US" dirty="0" smtClean="0"/>
              <a:t> the batch </a:t>
            </a:r>
            <a:r>
              <a:rPr lang="en-US" dirty="0" err="1" smtClean="0"/>
              <a:t>optimisation</a:t>
            </a:r>
            <a:r>
              <a:rPr lang="en-US" dirty="0" smtClean="0"/>
              <a:t> works ... compared simulation with real .. once for default </a:t>
            </a:r>
            <a:r>
              <a:rPr lang="en-US" dirty="0" err="1" smtClean="0"/>
              <a:t>skye</a:t>
            </a:r>
            <a:r>
              <a:rPr lang="en-US" dirty="0" smtClean="0"/>
              <a:t> we have from manufacturing data ... then for the </a:t>
            </a:r>
            <a:r>
              <a:rPr lang="en-US" dirty="0" err="1" smtClean="0"/>
              <a:t>skye</a:t>
            </a:r>
            <a:r>
              <a:rPr lang="en-US" dirty="0" smtClean="0"/>
              <a:t> from batch</a:t>
            </a:r>
          </a:p>
          <a:p>
            <a:r>
              <a:rPr lang="en-US" dirty="0" smtClean="0"/>
              <a:t>- clearly batch optimized is better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27</a:t>
            </a:fld>
            <a:endParaRPr lang="de-CH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-now that we know that the batch is correct ..</a:t>
            </a:r>
          </a:p>
          <a:p>
            <a:r>
              <a:rPr lang="en-US" dirty="0" smtClean="0"/>
              <a:t>-std dev is higher but still good (2cm)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28</a:t>
            </a:fld>
            <a:endParaRPr lang="de-C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Other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benefits</a:t>
            </a:r>
            <a:r>
              <a:rPr lang="de-CH" baseline="0" dirty="0" smtClean="0"/>
              <a:t>: </a:t>
            </a:r>
            <a:r>
              <a:rPr lang="de-CH" baseline="0" dirty="0" err="1" smtClean="0"/>
              <a:t>Blimp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needs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tared</a:t>
            </a:r>
            <a:r>
              <a:rPr lang="de-CH" baseline="0" dirty="0" smtClean="0"/>
              <a:t> after </a:t>
            </a:r>
            <a:r>
              <a:rPr lang="de-CH" baseline="0" dirty="0" err="1" smtClean="0"/>
              <a:t>each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setup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Algorithms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helps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simplify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procedere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which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takes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always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up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half an </a:t>
            </a:r>
            <a:r>
              <a:rPr lang="de-CH" baseline="0" dirty="0" err="1" smtClean="0"/>
              <a:t>hour</a:t>
            </a:r>
            <a:endParaRPr lang="de-CH" baseline="0" dirty="0" smtClean="0"/>
          </a:p>
          <a:p>
            <a:r>
              <a:rPr lang="de-CH" baseline="0" dirty="0" err="1" smtClean="0"/>
              <a:t>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also </a:t>
            </a:r>
            <a:r>
              <a:rPr lang="de-CH" baseline="0" dirty="0" err="1" smtClean="0"/>
              <a:t>detect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you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remove</a:t>
            </a:r>
            <a:r>
              <a:rPr lang="de-CH" baseline="0" dirty="0" smtClean="0"/>
              <a:t>/</a:t>
            </a:r>
            <a:r>
              <a:rPr lang="de-CH" baseline="0" dirty="0" err="1" smtClean="0"/>
              <a:t>add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parts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Finally</a:t>
            </a:r>
            <a:r>
              <a:rPr lang="de-CH" baseline="0" dirty="0" smtClean="0"/>
              <a:t>, also </a:t>
            </a:r>
            <a:r>
              <a:rPr lang="de-CH" baseline="0" dirty="0" err="1" smtClean="0"/>
              <a:t>controller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tuning</a:t>
            </a:r>
            <a:r>
              <a:rPr lang="de-CH" baseline="0" dirty="0" smtClean="0"/>
              <a:t> will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simplified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if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provide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some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hard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measure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parameters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inertia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tensor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-the convergence region looks very similar to the simulation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29</a:t>
            </a:fld>
            <a:endParaRPr lang="de-CH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-to get a ground truth value .. we had to measure from different .. views</a:t>
            </a:r>
          </a:p>
          <a:p>
            <a:r>
              <a:rPr lang="en-US" dirty="0" smtClean="0"/>
              <a:t>-each view gives edge lengths of the </a:t>
            </a:r>
            <a:r>
              <a:rPr lang="en-US" dirty="0" err="1" smtClean="0"/>
              <a:t>tetraheder</a:t>
            </a:r>
            <a:endParaRPr lang="en-US" dirty="0" smtClean="0"/>
          </a:p>
          <a:p>
            <a:r>
              <a:rPr lang="en-US" dirty="0" smtClean="0"/>
              <a:t>-combine with </a:t>
            </a:r>
            <a:r>
              <a:rPr lang="en-US" dirty="0" err="1" smtClean="0"/>
              <a:t>optimisation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30</a:t>
            </a:fld>
            <a:endParaRPr lang="de-CH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-and finally if we compare ... error of maximum 3%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31</a:t>
            </a:fld>
            <a:endParaRPr lang="de-CH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-one more thing: when analyzing the data from ... discovered that the actuator must be misaligned .. and indeed it is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32</a:t>
            </a:fld>
            <a:endParaRPr lang="de-CH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quickly conclude:</a:t>
            </a:r>
          </a:p>
          <a:p>
            <a:r>
              <a:rPr lang="en-US" dirty="0" smtClean="0"/>
              <a:t>-we showed e method </a:t>
            </a:r>
            <a:r>
              <a:rPr lang="en-US" dirty="0" err="1" smtClean="0"/>
              <a:t>wich</a:t>
            </a:r>
            <a:r>
              <a:rPr lang="en-US" dirty="0" smtClean="0"/>
              <a:t> can estimate the actuator configuration within centimeters</a:t>
            </a:r>
          </a:p>
          <a:p>
            <a:r>
              <a:rPr lang="en-US" dirty="0" smtClean="0"/>
              <a:t>-one application could be to quickly recalibrate the system before flight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33</a:t>
            </a:fld>
            <a:endParaRPr lang="de-CH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those</a:t>
            </a:r>
            <a:r>
              <a:rPr lang="de-CH" dirty="0" smtClean="0"/>
              <a:t> </a:t>
            </a:r>
            <a:r>
              <a:rPr lang="de-CH" dirty="0" err="1" smtClean="0"/>
              <a:t>goals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mind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formulate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optimization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</a:t>
            </a:r>
            <a:r>
              <a:rPr lang="de-CH" baseline="0" dirty="0" smtClean="0"/>
              <a:t>:</a:t>
            </a:r>
          </a:p>
          <a:p>
            <a:r>
              <a:rPr lang="de-CH" baseline="0" dirty="0" err="1" smtClean="0"/>
              <a:t>One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hand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apply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some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specific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inputs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real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measure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input</a:t>
            </a:r>
            <a:r>
              <a:rPr lang="de-CH" baseline="0" dirty="0" smtClean="0"/>
              <a:t>/</a:t>
            </a:r>
            <a:r>
              <a:rPr lang="de-CH" baseline="0" dirty="0" err="1" smtClean="0"/>
              <a:t>output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behaviour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Then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apply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same </a:t>
            </a:r>
            <a:r>
              <a:rPr lang="de-CH" baseline="0" dirty="0" err="1" smtClean="0"/>
              <a:t>inputs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parametric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 model.</a:t>
            </a:r>
          </a:p>
          <a:p>
            <a:r>
              <a:rPr lang="de-CH" baseline="0" dirty="0" err="1" smtClean="0"/>
              <a:t>By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model </a:t>
            </a:r>
            <a:r>
              <a:rPr lang="de-CH" baseline="0" dirty="0" err="1" smtClean="0"/>
              <a:t>output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measured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output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update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parameters</a:t>
            </a:r>
            <a:endParaRPr lang="de-CH" baseline="0" dirty="0" smtClean="0"/>
          </a:p>
          <a:p>
            <a:r>
              <a:rPr lang="de-CH" baseline="0" dirty="0" err="1" smtClean="0"/>
              <a:t>until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 model </a:t>
            </a:r>
            <a:r>
              <a:rPr lang="de-CH" baseline="0" dirty="0" err="1" smtClean="0"/>
              <a:t>best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fits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true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.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 </a:t>
            </a:r>
            <a:r>
              <a:rPr lang="de-CH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following</a:t>
            </a:r>
            <a:r>
              <a:rPr lang="de-CH" baseline="0" dirty="0" smtClean="0"/>
              <a:t>, I will </a:t>
            </a:r>
            <a:r>
              <a:rPr lang="de-CH" baseline="0" dirty="0" err="1" smtClean="0"/>
              <a:t>explain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you</a:t>
            </a:r>
            <a:r>
              <a:rPr lang="de-CH" baseline="0" dirty="0" smtClean="0"/>
              <a:t> all </a:t>
            </a:r>
            <a:r>
              <a:rPr lang="de-CH" baseline="0" dirty="0" err="1" smtClean="0"/>
              <a:t>steps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detail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before</a:t>
            </a:r>
            <a:r>
              <a:rPr lang="de-CH" baseline="0" dirty="0" smtClean="0"/>
              <a:t> Simon will </a:t>
            </a:r>
            <a:r>
              <a:rPr lang="de-CH" baseline="0" dirty="0" err="1" smtClean="0"/>
              <a:t>show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our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results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Let‘s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start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true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 „Skye“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Skye </a:t>
            </a:r>
            <a:r>
              <a:rPr lang="de-CH" dirty="0" err="1" smtClean="0"/>
              <a:t>is</a:t>
            </a:r>
            <a:r>
              <a:rPr lang="de-CH" dirty="0" smtClean="0"/>
              <a:t> a </a:t>
            </a:r>
            <a:r>
              <a:rPr lang="de-CH" dirty="0" err="1" smtClean="0"/>
              <a:t>spherical</a:t>
            </a:r>
            <a:r>
              <a:rPr lang="de-CH" dirty="0" smtClean="0"/>
              <a:t> </a:t>
            </a:r>
            <a:r>
              <a:rPr lang="de-CH" dirty="0" err="1" smtClean="0"/>
              <a:t>blimp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4 </a:t>
            </a:r>
            <a:r>
              <a:rPr lang="de-CH" dirty="0" err="1" smtClean="0"/>
              <a:t>AU‘s</a:t>
            </a:r>
            <a:r>
              <a:rPr lang="de-CH" dirty="0" smtClean="0"/>
              <a:t> </a:t>
            </a:r>
            <a:r>
              <a:rPr lang="de-CH" dirty="0" err="1" smtClean="0"/>
              <a:t>placed</a:t>
            </a:r>
            <a:r>
              <a:rPr lang="de-CH" dirty="0" smtClean="0"/>
              <a:t> on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helium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filled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hull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velcro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by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pixhawk</a:t>
            </a:r>
            <a:r>
              <a:rPr lang="de-CH" baseline="0" dirty="0" smtClean="0"/>
              <a:t> IMU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communicates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pilot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by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xBee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module</a:t>
            </a:r>
            <a:r>
              <a:rPr lang="de-CH" baseline="0" dirty="0" smtClean="0"/>
              <a:t>.</a:t>
            </a:r>
          </a:p>
          <a:p>
            <a:endParaRPr lang="de-CH" baseline="0" dirty="0" smtClean="0"/>
          </a:p>
          <a:p>
            <a:r>
              <a:rPr lang="de-CH" baseline="0" dirty="0" smtClean="0"/>
              <a:t>The </a:t>
            </a:r>
            <a:r>
              <a:rPr lang="de-CH" baseline="0" dirty="0" err="1" smtClean="0"/>
              <a:t>special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about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Aus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rotate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around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axis</a:t>
            </a:r>
            <a:r>
              <a:rPr lang="de-CH" baseline="0" dirty="0" smtClean="0"/>
              <a:t>. So </a:t>
            </a:r>
            <a:r>
              <a:rPr lang="de-CH" baseline="0" dirty="0" err="1" smtClean="0"/>
              <a:t>they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generate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thrust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any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direction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tangentially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hull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</a:t>
            </a:fld>
            <a:endParaRPr lang="de-CH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Some</a:t>
            </a:r>
            <a:r>
              <a:rPr lang="de-CH" dirty="0" smtClean="0"/>
              <a:t> </a:t>
            </a:r>
            <a:r>
              <a:rPr lang="de-CH" dirty="0" err="1" smtClean="0"/>
              <a:t>words</a:t>
            </a:r>
            <a:r>
              <a:rPr lang="de-CH" dirty="0" smtClean="0"/>
              <a:t> </a:t>
            </a:r>
            <a:r>
              <a:rPr lang="de-CH" dirty="0" err="1" smtClean="0"/>
              <a:t>about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controller</a:t>
            </a:r>
            <a:r>
              <a:rPr lang="de-CH" dirty="0" smtClean="0"/>
              <a:t>:</a:t>
            </a:r>
            <a:r>
              <a:rPr lang="de-CH" baseline="0" dirty="0" smtClean="0"/>
              <a:t> The </a:t>
            </a:r>
            <a:r>
              <a:rPr lang="de-CH" baseline="0" dirty="0" err="1" smtClean="0"/>
              <a:t>controller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independent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actuation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configuration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determines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desired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rotational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translational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acceleration</a:t>
            </a:r>
            <a:r>
              <a:rPr lang="de-CH" baseline="0" dirty="0" smtClean="0"/>
              <a:t>.</a:t>
            </a:r>
          </a:p>
          <a:p>
            <a:r>
              <a:rPr lang="de-CH" baseline="0" dirty="0" smtClean="0"/>
              <a:t>The </a:t>
            </a:r>
            <a:r>
              <a:rPr lang="de-CH" baseline="0" dirty="0" err="1" smtClean="0"/>
              <a:t>allocation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part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translates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those</a:t>
            </a:r>
            <a:r>
              <a:rPr lang="de-CH" baseline="0" dirty="0" smtClean="0"/>
              <a:t> 6 </a:t>
            </a:r>
            <a:r>
              <a:rPr lang="de-CH" baseline="0" dirty="0" err="1" smtClean="0"/>
              <a:t>signals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single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actuation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inputs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therefore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requires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know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actuation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configuration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opposite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side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 model.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From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IMU,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have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gyro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accelerometer</a:t>
            </a:r>
            <a:r>
              <a:rPr lang="de-CH" dirty="0" smtClean="0"/>
              <a:t> </a:t>
            </a:r>
            <a:r>
              <a:rPr lang="de-CH" dirty="0" err="1" smtClean="0"/>
              <a:t>measrements</a:t>
            </a:r>
            <a:r>
              <a:rPr lang="de-CH" dirty="0" smtClean="0"/>
              <a:t>. </a:t>
            </a:r>
            <a:r>
              <a:rPr lang="de-CH" dirty="0" err="1" smtClean="0"/>
              <a:t>Since</a:t>
            </a:r>
            <a:r>
              <a:rPr lang="de-CH" dirty="0" smtClean="0"/>
              <a:t> </a:t>
            </a:r>
            <a:r>
              <a:rPr lang="de-CH" dirty="0" err="1" smtClean="0"/>
              <a:t>there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some</a:t>
            </a:r>
            <a:r>
              <a:rPr lang="de-CH" dirty="0" smtClean="0"/>
              <a:t> </a:t>
            </a:r>
            <a:r>
              <a:rPr lang="de-CH" dirty="0" err="1" smtClean="0"/>
              <a:t>complications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graviational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offset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accelerometer</a:t>
            </a:r>
            <a:r>
              <a:rPr lang="de-CH" baseline="0" dirty="0" smtClean="0"/>
              <a:t> on a </a:t>
            </a:r>
            <a:r>
              <a:rPr lang="de-CH" baseline="0" dirty="0" err="1" smtClean="0"/>
              <a:t>omnidirectional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focused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only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gyro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outputs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which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provides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necessary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data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Our</a:t>
            </a:r>
            <a:r>
              <a:rPr lang="de-CH" baseline="0" dirty="0" smtClean="0"/>
              <a:t> model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angular </a:t>
            </a:r>
            <a:r>
              <a:rPr lang="de-CH" baseline="0" dirty="0" err="1" smtClean="0"/>
              <a:t>acceleration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shown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here</a:t>
            </a:r>
            <a:r>
              <a:rPr lang="de-CH" baseline="0" dirty="0" smtClean="0"/>
              <a:t>.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includes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active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moment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nutatino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term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diveded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inertia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tensor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This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part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moment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actuation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other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considers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offset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between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center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gravity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center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buoyancy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Aerodynamic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neglected</a:t>
            </a:r>
            <a:r>
              <a:rPr lang="de-CH" baseline="0" dirty="0" smtClean="0"/>
              <a:t> …</a:t>
            </a:r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Halbwertszeit </a:t>
            </a:r>
            <a:r>
              <a:rPr lang="de-CH" dirty="0" smtClean="0"/>
              <a:t>der Rotation</a:t>
            </a:r>
            <a:r>
              <a:rPr lang="de-CH" baseline="0" dirty="0" smtClean="0"/>
              <a:t> ist ca. 50 sec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The </a:t>
            </a:r>
            <a:r>
              <a:rPr lang="de-CH" dirty="0" err="1" smtClean="0"/>
              <a:t>system</a:t>
            </a:r>
            <a:r>
              <a:rPr lang="de-CH" dirty="0" smtClean="0"/>
              <a:t> model </a:t>
            </a:r>
            <a:r>
              <a:rPr lang="de-CH" dirty="0" err="1" smtClean="0"/>
              <a:t>consists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following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parameters</a:t>
            </a:r>
            <a:r>
              <a:rPr lang="de-CH" baseline="0" dirty="0" smtClean="0"/>
              <a:t>:</a:t>
            </a:r>
          </a:p>
          <a:p>
            <a:pPr>
              <a:buFontTx/>
              <a:buChar char="-"/>
            </a:pPr>
            <a:r>
              <a:rPr lang="de-CH" baseline="0" dirty="0" err="1" smtClean="0"/>
              <a:t>Each</a:t>
            </a:r>
            <a:r>
              <a:rPr lang="de-CH" baseline="0" dirty="0" smtClean="0"/>
              <a:t> AU on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spherical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hull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positioned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rotation</a:t>
            </a:r>
            <a:endParaRPr lang="de-CH" baseline="0" dirty="0" smtClean="0"/>
          </a:p>
          <a:p>
            <a:pPr>
              <a:buFontTx/>
              <a:buNone/>
            </a:pPr>
            <a:r>
              <a:rPr lang="de-CH" baseline="0" dirty="0" smtClean="0"/>
              <a:t>-Drag </a:t>
            </a:r>
            <a:r>
              <a:rPr lang="de-CH" baseline="0" dirty="0" err="1" smtClean="0"/>
              <a:t>torque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coefficient</a:t>
            </a:r>
            <a:r>
              <a:rPr lang="de-CH" baseline="0" dirty="0" smtClean="0"/>
              <a:t> was not </a:t>
            </a:r>
            <a:r>
              <a:rPr lang="de-CH" baseline="0" dirty="0" err="1" smtClean="0"/>
              <a:t>shown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equation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before</a:t>
            </a:r>
            <a:r>
              <a:rPr lang="de-CH" baseline="0" dirty="0" smtClean="0"/>
              <a:t>, but </a:t>
            </a:r>
            <a:r>
              <a:rPr lang="de-CH" baseline="0" dirty="0" err="1" smtClean="0"/>
              <a:t>could</a:t>
            </a:r>
            <a:r>
              <a:rPr lang="de-CH" baseline="0" dirty="0" smtClean="0"/>
              <a:t> also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added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moment</a:t>
            </a:r>
            <a:r>
              <a:rPr lang="de-CH" baseline="0" dirty="0" smtClean="0"/>
              <a:t> parallel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actuation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force</a:t>
            </a:r>
            <a:r>
              <a:rPr lang="de-CH" baseline="0" dirty="0" smtClean="0"/>
              <a:t>.</a:t>
            </a:r>
          </a:p>
          <a:p>
            <a:pPr>
              <a:buFontTx/>
              <a:buChar char="-"/>
            </a:pPr>
            <a:r>
              <a:rPr lang="de-CH" baseline="0" dirty="0" smtClean="0"/>
              <a:t>COG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three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dimesional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vector</a:t>
            </a:r>
            <a:endParaRPr lang="de-CH" baseline="0" dirty="0" smtClean="0"/>
          </a:p>
          <a:p>
            <a:pPr>
              <a:buFontTx/>
              <a:buChar char="-"/>
            </a:pPr>
            <a:r>
              <a:rPr lang="de-CH" baseline="0" dirty="0" smtClean="0"/>
              <a:t>Mass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scalar</a:t>
            </a:r>
            <a:endParaRPr lang="de-CH" baseline="0" dirty="0" smtClean="0"/>
          </a:p>
          <a:p>
            <a:pPr>
              <a:buFontTx/>
              <a:buChar char="-"/>
            </a:pPr>
            <a:r>
              <a:rPr lang="de-CH" baseline="0" dirty="0" err="1" smtClean="0"/>
              <a:t>Inertia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tensor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symetric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matrix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6 </a:t>
            </a:r>
            <a:r>
              <a:rPr lang="de-CH" baseline="0" dirty="0" err="1" smtClean="0"/>
              <a:t>parameters</a:t>
            </a:r>
            <a:endParaRPr lang="de-CH" baseline="0" dirty="0" smtClean="0"/>
          </a:p>
          <a:p>
            <a:pPr>
              <a:buFontTx/>
              <a:buChar char="-"/>
            </a:pPr>
            <a:r>
              <a:rPr lang="de-CH" baseline="0" dirty="0" err="1" smtClean="0"/>
              <a:t>Radis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again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scalar</a:t>
            </a:r>
            <a:endParaRPr lang="de-CH" baseline="0" dirty="0" smtClean="0"/>
          </a:p>
          <a:p>
            <a:pPr>
              <a:buFontTx/>
              <a:buNone/>
            </a:pPr>
            <a:r>
              <a:rPr lang="de-CH" baseline="0" dirty="0" err="1" smtClean="0"/>
              <a:t>Those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paramaters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not </a:t>
            </a:r>
            <a:r>
              <a:rPr lang="de-CH" baseline="0" dirty="0" err="1" smtClean="0"/>
              <a:t>fully</a:t>
            </a:r>
            <a:r>
              <a:rPr lang="de-CH" baseline="0" dirty="0" smtClean="0"/>
              <a:t> observable.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accent4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28" t="19025" r="112" b="21320"/>
          <a:stretch/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accent4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7480441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accent4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accent4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 lang="de-CH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 lang="de-CH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4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980723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x-none" smtClean="0"/>
              <a:t>Click to edit Master title style</a:t>
            </a:r>
            <a:endParaRPr lang="de-CH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x-none" smtClean="0"/>
              <a:t>Click to edit Master title style</a:t>
            </a:r>
            <a:endParaRPr lang="de-CH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de-CH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353896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2629627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4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188537" y="6308725"/>
            <a:ext cx="3383463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 err="1" smtClean="0"/>
              <a:t>Autonomous</a:t>
            </a:r>
            <a:r>
              <a:rPr lang="de-CH" sz="800" b="1" baseline="0" dirty="0" smtClean="0"/>
              <a:t> Systems Lab</a:t>
            </a:r>
            <a:endParaRPr lang="de-CH" sz="800" dirty="0"/>
          </a:p>
        </p:txBody>
      </p:sp>
      <p:pic>
        <p:nvPicPr>
          <p:cNvPr id="8" name="Picture 7" descr="asl_logo.pdf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4" y="6351644"/>
            <a:ext cx="785197" cy="3605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6.png"/><Relationship Id="rId4" Type="http://schemas.openxmlformats.org/officeDocument/2006/relationships/oleObject" Target="../embeddings/oleObject14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16.png"/><Relationship Id="rId4" Type="http://schemas.openxmlformats.org/officeDocument/2006/relationships/oleObject" Target="../embeddings/oleObject1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16.png"/><Relationship Id="rId4" Type="http://schemas.openxmlformats.org/officeDocument/2006/relationships/oleObject" Target="../embeddings/oleObject2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Matthias\Documents\GitHub\AU_estimator_doc\02_Presentation\0202_Final\Videos\auFeedbackCont.mp4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Matthias\Documents\GitHub\AU_estimator_doc\02_Presentation\0202_Final\Videos\Simulation1m20deg.mp4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Matthias\Documents\GitHub\AU_estimator_doc\02_Presentation\0202_Final\Videos\input_video_overlay_HD.WMV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Matthias\Documents\GitHub\AU_estimator_doc\02_Presentation\0202_Final\Videos\Leica.mp4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png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png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Final </a:t>
            </a:r>
            <a:r>
              <a:rPr lang="de-CH" dirty="0" err="1" smtClean="0"/>
              <a:t>Presentation</a:t>
            </a:r>
            <a:r>
              <a:rPr lang="de-CH" dirty="0" smtClean="0"/>
              <a:t> (Semester Thesis)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Estimation of Actuation Configuration for a Multi-Actuated Blimp</a:t>
            </a:r>
            <a:endParaRPr lang="de-CH" dirty="0"/>
          </a:p>
        </p:txBody>
      </p:sp>
      <p:sp>
        <p:nvSpPr>
          <p:cNvPr id="10" name="Untertitel 1"/>
          <p:cNvSpPr txBox="1">
            <a:spLocks/>
          </p:cNvSpPr>
          <p:nvPr/>
        </p:nvSpPr>
        <p:spPr>
          <a:xfrm>
            <a:off x="323850" y="5103626"/>
            <a:ext cx="8496300" cy="832940"/>
          </a:xfrm>
          <a:prstGeom prst="rect">
            <a:avLst/>
          </a:prstGeom>
          <a:noFill/>
          <a:ln>
            <a:noFill/>
          </a:ln>
        </p:spPr>
        <p:txBody>
          <a:bodyPr vert="horz" lIns="144000" tIns="108000" rIns="14400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Students</a:t>
            </a:r>
            <a:r>
              <a:rPr kumimoji="0" lang="de-CH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	Matthias</a:t>
            </a:r>
            <a:r>
              <a:rPr kumimoji="0" lang="de-CH" sz="1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Krebs		</a:t>
            </a:r>
            <a:r>
              <a:rPr kumimoji="0" lang="de-CH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Advisors</a:t>
            </a:r>
            <a:r>
              <a:rPr kumimoji="0" lang="de-CH" sz="1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	Kostas Alexis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itchFamily="2" charset="2"/>
              <a:buNone/>
              <a:tabLst/>
              <a:defRPr/>
            </a:pPr>
            <a:r>
              <a:rPr lang="de-CH" baseline="0" dirty="0" smtClean="0">
                <a:solidFill>
                  <a:schemeClr val="bg1"/>
                </a:solidFill>
              </a:rPr>
              <a:t>		Simon</a:t>
            </a:r>
            <a:r>
              <a:rPr lang="de-CH" dirty="0" smtClean="0">
                <a:solidFill>
                  <a:schemeClr val="bg1"/>
                </a:solidFill>
              </a:rPr>
              <a:t> Laube				Markus Achtelik</a:t>
            </a:r>
            <a:endParaRPr kumimoji="0" lang="de-CH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itchFamily="2" charset="2"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 Acceleration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with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Aerodynamic effects on rotation neglected (</a:t>
            </a:r>
            <a:r>
              <a:rPr lang="en-US" b="1" dirty="0" err="1" smtClean="0">
                <a:latin typeface="LM Roman 10" pitchFamily="50" charset="0"/>
              </a:rPr>
              <a:t>M</a:t>
            </a:r>
            <a:r>
              <a:rPr lang="en-US" b="1" baseline="30000" dirty="0" err="1" smtClean="0">
                <a:latin typeface="LM Roman Slanted 10" pitchFamily="50" charset="0"/>
              </a:rPr>
              <a:t>aero</a:t>
            </a:r>
            <a:r>
              <a:rPr lang="en-US" dirty="0" smtClean="0"/>
              <a:t> </a:t>
            </a:r>
            <a:r>
              <a:rPr lang="en-US" dirty="0" smtClean="0">
                <a:latin typeface="LM Roman 10" pitchFamily="50" charset="0"/>
              </a:rPr>
              <a:t>&lt;&lt;</a:t>
            </a:r>
            <a:r>
              <a:rPr lang="en-US" dirty="0" smtClean="0"/>
              <a:t> </a:t>
            </a:r>
            <a:r>
              <a:rPr lang="en-US" b="1" dirty="0" err="1" smtClean="0">
                <a:latin typeface="LM Roman 10" pitchFamily="50" charset="0"/>
              </a:rPr>
              <a:t>M</a:t>
            </a:r>
            <a:r>
              <a:rPr lang="en-US" b="1" baseline="30000" dirty="0" err="1" smtClean="0">
                <a:latin typeface="LM Roman Slanted 10" pitchFamily="50" charset="0"/>
              </a:rPr>
              <a:t>actuation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System Model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19" name="Picture 8" descr="http://latex.codecogs.com/png.latex?%5Cinline%20%5Chuge%20%5Cmathbf%7Bf%7D%28%5Cmathbf%7Bx%7D%2C%5Cmathbf%7Bu%7D%2C%5Cboldsymbol%7B%5Ctheta%7D%29%20%3D%20%5Chat%7B%5Cboldsymbol%7B%5Calpha%7D_b%7D%20%3D%20%5Cmathbf%7BJ%7D_b%5E%7B-1%7D%20%28%5Cmathbf%7BM%7D_b%20-%20%5Cboldsymbol%7B%5Comega%7D_b%20%5Ctimes%20%5Cmathbf%7BJ%7D_b%20%5Cboldsymbol%7B%5Comega%7D_b%20%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2611" y="2688792"/>
            <a:ext cx="4933950" cy="361950"/>
          </a:xfrm>
          <a:prstGeom prst="rect">
            <a:avLst/>
          </a:prstGeom>
          <a:noFill/>
        </p:spPr>
      </p:pic>
      <p:pic>
        <p:nvPicPr>
          <p:cNvPr id="20" name="Picture 6" descr="http://latex.codecogs.com/png.latex?%5Cinline%20%5Chuge%20%5Cmathbf%7BM%7D_b%20%3D%20%5Cunderbrace%7B%5Csum_%7Bk%3D1%7D%5EN%20%7B%20%5Cleft%5B%20%5Cmathbf%7BC%7D_%7Bb%2Cm_k%7D%20%5Cleft%28%20%5Cmathbf%7Bp%7D%5E%7Bm_k%2Ccog%7D_%7Bm_k%7D%20%5Ctimes%20%5Cmathbf%7BF%7D_%7Bm_k%7D%20%5Cright%29%7D%20%5Cright%5D%7D_%7B%5Cmathbf%7BM%7D%5E%7Bactuation%7D%7D%20-%20%5Cunderbrace%7B%20%5Cleft%28%20%5Cmathbf%7Bp%7D%5E%7Bcob%2Ccog%7D_b%20%5Ctimes%20%28%5Cmathbf%7BC%7D_%7Bb%2Cw%7Dm%5Cmathbf%7Bg%7D_w%29%20%5Cright%29%20%7D_%7B%5Cmathbf%7BM%7D%5E%7Bgravity%7D%7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2487" y="3729164"/>
            <a:ext cx="7439025" cy="126682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8" name="Gerade Verbindung mit Pfeil 7"/>
          <p:cNvCxnSpPr>
            <a:endCxn id="16" idx="1"/>
          </p:cNvCxnSpPr>
          <p:nvPr/>
        </p:nvCxnSpPr>
        <p:spPr>
          <a:xfrm flipV="1">
            <a:off x="2364824" y="2477081"/>
            <a:ext cx="677921" cy="14911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2364824" y="3968181"/>
            <a:ext cx="677921" cy="15068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16" idx="3"/>
          </p:cNvCxnSpPr>
          <p:nvPr/>
        </p:nvCxnSpPr>
        <p:spPr>
          <a:xfrm>
            <a:off x="4966138" y="2477081"/>
            <a:ext cx="1240432" cy="1588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endCxn id="17" idx="0"/>
          </p:cNvCxnSpPr>
          <p:nvPr/>
        </p:nvCxnSpPr>
        <p:spPr>
          <a:xfrm rot="5400000">
            <a:off x="6754980" y="3226174"/>
            <a:ext cx="442693" cy="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8" idx="1"/>
          </p:cNvCxnSpPr>
          <p:nvPr/>
        </p:nvCxnSpPr>
        <p:spPr>
          <a:xfrm rot="5400000" flipH="1" flipV="1">
            <a:off x="6754581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18" idx="2"/>
          </p:cNvCxnSpPr>
          <p:nvPr/>
        </p:nvCxnSpPr>
        <p:spPr>
          <a:xfrm>
            <a:off x="4966138" y="5475048"/>
            <a:ext cx="124043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rot="10800000">
            <a:off x="4966139" y="3959308"/>
            <a:ext cx="1048093" cy="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rot="5400000">
            <a:off x="3783095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042745" y="1948936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6014231" y="3447919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/>
          </a:p>
        </p:txBody>
      </p:sp>
      <p:sp>
        <p:nvSpPr>
          <p:cNvPr id="18" name="Flussdiagramm: Daten 17"/>
          <p:cNvSpPr/>
          <p:nvPr/>
        </p:nvSpPr>
        <p:spPr>
          <a:xfrm>
            <a:off x="6014231" y="4946903"/>
            <a:ext cx="1923393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Model Output</a:t>
            </a:r>
            <a:endParaRPr lang="de-CH" dirty="0"/>
          </a:p>
        </p:txBody>
      </p:sp>
      <p:grpSp>
        <p:nvGrpSpPr>
          <p:cNvPr id="6" name="Gruppieren 18"/>
          <p:cNvGrpSpPr/>
          <p:nvPr/>
        </p:nvGrpSpPr>
        <p:grpSpPr>
          <a:xfrm>
            <a:off x="3042745" y="4946903"/>
            <a:ext cx="1923393" cy="1056290"/>
            <a:chOff x="3042745" y="4809743"/>
            <a:chExt cx="1923393" cy="1056290"/>
          </a:xfrm>
        </p:grpSpPr>
        <p:sp>
          <p:nvSpPr>
            <p:cNvPr id="20" name="Abgerundetes Rechteck 19"/>
            <p:cNvSpPr/>
            <p:nvPr/>
          </p:nvSpPr>
          <p:spPr>
            <a:xfrm>
              <a:off x="3042745" y="4809743"/>
              <a:ext cx="1923393" cy="1056290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System Model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21" name="Objekt 20"/>
            <p:cNvGraphicFramePr>
              <a:graphicFrameLocks noChangeAspect="1"/>
            </p:cNvGraphicFramePr>
            <p:nvPr/>
          </p:nvGraphicFramePr>
          <p:xfrm>
            <a:off x="3362325" y="5360353"/>
            <a:ext cx="1279525" cy="427037"/>
          </p:xfrm>
          <a:graphic>
            <a:graphicData uri="http://schemas.openxmlformats.org/presentationml/2006/ole">
              <p:oleObj spid="_x0000_s26626" name="Formel" r:id="rId3" imgW="609480" imgH="203040" progId="Equation.3">
                <p:embed/>
              </p:oleObj>
            </a:graphicData>
          </a:graphic>
        </p:graphicFrame>
      </p:grpSp>
      <p:grpSp>
        <p:nvGrpSpPr>
          <p:cNvPr id="7" name="Gruppieren 24"/>
          <p:cNvGrpSpPr/>
          <p:nvPr/>
        </p:nvGrpSpPr>
        <p:grpSpPr>
          <a:xfrm>
            <a:off x="756742" y="3447919"/>
            <a:ext cx="1608082" cy="1040524"/>
            <a:chOff x="756742" y="3310759"/>
            <a:chExt cx="1608082" cy="1040524"/>
          </a:xfrm>
        </p:grpSpPr>
        <p:sp>
          <p:nvSpPr>
            <p:cNvPr id="26" name="Rechteck 25"/>
            <p:cNvSpPr/>
            <p:nvPr/>
          </p:nvSpPr>
          <p:spPr>
            <a:xfrm>
              <a:off x="756742" y="3310759"/>
              <a:ext cx="1608082" cy="10405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Actuator</a:t>
              </a:r>
              <a:r>
                <a:rPr lang="de-CH" dirty="0" smtClean="0"/>
                <a:t> Input Pattern    .</a:t>
              </a:r>
              <a:endParaRPr lang="de-CH" dirty="0"/>
            </a:p>
          </p:txBody>
        </p:sp>
        <p:graphicFrame>
          <p:nvGraphicFramePr>
            <p:cNvPr id="27" name="Object 6"/>
            <p:cNvGraphicFramePr>
              <a:graphicFrameLocks noChangeAspect="1"/>
            </p:cNvGraphicFramePr>
            <p:nvPr/>
          </p:nvGraphicFramePr>
          <p:xfrm>
            <a:off x="1888683" y="3854225"/>
            <a:ext cx="266700" cy="292100"/>
          </p:xfrm>
          <a:graphic>
            <a:graphicData uri="http://schemas.openxmlformats.org/presentationml/2006/ole">
              <p:oleObj spid="_x0000_s26628" name="Formel" r:id="rId4" imgW="126720" imgH="139680" progId="Equation.3">
                <p:embed/>
              </p:oleObj>
            </a:graphicData>
          </a:graphic>
        </p:graphicFrame>
      </p:grpSp>
      <p:pic>
        <p:nvPicPr>
          <p:cNvPr id="28" name="Picture 7" descr="C:\Eigene Dateien\Schule\ETH\9Semester\SemesterThesis\skye_cad_transp.png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 l="14716" r="21902"/>
          <a:stretch>
            <a:fillRect/>
          </a:stretch>
        </p:blipFill>
        <p:spPr bwMode="auto">
          <a:xfrm>
            <a:off x="3333619" y="1712597"/>
            <a:ext cx="1348743" cy="1371503"/>
          </a:xfrm>
          <a:prstGeom prst="rect">
            <a:avLst/>
          </a:prstGeom>
          <a:noFill/>
        </p:spPr>
      </p:pic>
      <p:grpSp>
        <p:nvGrpSpPr>
          <p:cNvPr id="19" name="Gruppieren 28"/>
          <p:cNvGrpSpPr/>
          <p:nvPr/>
        </p:nvGrpSpPr>
        <p:grpSpPr>
          <a:xfrm>
            <a:off x="6014231" y="1948936"/>
            <a:ext cx="2201301" cy="1056290"/>
            <a:chOff x="6014231" y="1811776"/>
            <a:chExt cx="1923393" cy="1056290"/>
          </a:xfrm>
        </p:grpSpPr>
        <p:sp>
          <p:nvSpPr>
            <p:cNvPr id="30" name="Flussdiagramm: Daten 29"/>
            <p:cNvSpPr/>
            <p:nvPr/>
          </p:nvSpPr>
          <p:spPr>
            <a:xfrm>
              <a:off x="6014231" y="1811776"/>
              <a:ext cx="1923393" cy="1056290"/>
            </a:xfrm>
            <a:prstGeom prst="flowChartInputOutpu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 Data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6813768" y="2336087"/>
            <a:ext cx="292100" cy="346075"/>
          </p:xfrm>
          <a:graphic>
            <a:graphicData uri="http://schemas.openxmlformats.org/presentationml/2006/ole">
              <p:oleObj spid="_x0000_s26629" name="Formel" r:id="rId6" imgW="139680" imgH="164880" progId="Equation.3">
                <p:embed/>
              </p:oleObj>
            </a:graphicData>
          </a:graphic>
        </p:graphicFrame>
      </p:grpSp>
      <p:sp>
        <p:nvSpPr>
          <p:cNvPr id="33" name="Flussdiagramm: Daten 32"/>
          <p:cNvSpPr/>
          <p:nvPr/>
        </p:nvSpPr>
        <p:spPr>
          <a:xfrm>
            <a:off x="2912017" y="3463240"/>
            <a:ext cx="2250279" cy="1056290"/>
          </a:xfrm>
          <a:prstGeom prst="flowChartInputOutpu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</a:p>
          <a:p>
            <a:pPr algn="ctr"/>
            <a:endParaRPr lang="de-CH" dirty="0"/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3922390" y="3970688"/>
          <a:ext cx="266700" cy="371475"/>
        </p:xfrm>
        <a:graphic>
          <a:graphicData uri="http://schemas.openxmlformats.org/presentationml/2006/ole">
            <p:oleObj spid="_x0000_s26627" name="Formel" r:id="rId7" imgW="126720" imgH="1774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m 11"/>
          <p:cNvSpPr/>
          <p:nvPr/>
        </p:nvSpPr>
        <p:spPr>
          <a:xfrm>
            <a:off x="323850" y="1820078"/>
            <a:ext cx="8496300" cy="3325218"/>
          </a:xfrm>
          <a:prstGeom prst="parallelogram">
            <a:avLst>
              <a:gd name="adj" fmla="val 2303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3" name="Rechteck 62"/>
          <p:cNvSpPr/>
          <p:nvPr/>
        </p:nvSpPr>
        <p:spPr>
          <a:xfrm>
            <a:off x="1621962" y="2251542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62" name="Rechteck 61"/>
          <p:cNvSpPr/>
          <p:nvPr/>
        </p:nvSpPr>
        <p:spPr>
          <a:xfrm>
            <a:off x="1558902" y="2188482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59" name="Rechteck 58"/>
          <p:cNvSpPr/>
          <p:nvPr/>
        </p:nvSpPr>
        <p:spPr>
          <a:xfrm>
            <a:off x="1495843" y="2125423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Parameters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33" name="Rechteck 32"/>
          <p:cNvSpPr/>
          <p:nvPr/>
        </p:nvSpPr>
        <p:spPr>
          <a:xfrm>
            <a:off x="1432784" y="2062364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dirty="0" err="1" smtClean="0"/>
              <a:t>Actuator</a:t>
            </a:r>
            <a:endParaRPr lang="de-CH" dirty="0"/>
          </a:p>
        </p:txBody>
      </p:sp>
      <p:sp>
        <p:nvSpPr>
          <p:cNvPr id="34" name="Rechteck 33"/>
          <p:cNvSpPr/>
          <p:nvPr/>
        </p:nvSpPr>
        <p:spPr>
          <a:xfrm>
            <a:off x="1779625" y="2585545"/>
            <a:ext cx="1873671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Orientation</a:t>
            </a:r>
            <a:br>
              <a:rPr lang="de-CH" dirty="0" smtClean="0"/>
            </a:br>
            <a:r>
              <a:rPr lang="de-CH" dirty="0" smtClean="0"/>
              <a:t>SO(3)</a:t>
            </a:r>
            <a:endParaRPr lang="de-CH" dirty="0"/>
          </a:p>
        </p:txBody>
      </p:sp>
      <p:sp>
        <p:nvSpPr>
          <p:cNvPr id="35" name="Rechteck 34"/>
          <p:cNvSpPr/>
          <p:nvPr/>
        </p:nvSpPr>
        <p:spPr>
          <a:xfrm>
            <a:off x="1779625" y="3659599"/>
            <a:ext cx="1873671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Drag </a:t>
            </a:r>
            <a:r>
              <a:rPr lang="de-CH" dirty="0" err="1" smtClean="0"/>
              <a:t>Torque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err="1" smtClean="0"/>
              <a:t>coeff</a:t>
            </a:r>
            <a:r>
              <a:rPr lang="de-CH" dirty="0" smtClean="0"/>
              <a:t>. </a:t>
            </a: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endParaRPr lang="de-CH" dirty="0"/>
          </a:p>
        </p:txBody>
      </p:sp>
      <p:sp>
        <p:nvSpPr>
          <p:cNvPr id="36" name="Rechteck 35"/>
          <p:cNvSpPr/>
          <p:nvPr/>
        </p:nvSpPr>
        <p:spPr>
          <a:xfrm>
            <a:off x="4441572" y="2585545"/>
            <a:ext cx="1924735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Center </a:t>
            </a:r>
            <a:r>
              <a:rPr lang="de-CH" dirty="0" err="1" smtClean="0"/>
              <a:t>of</a:t>
            </a:r>
            <a:r>
              <a:rPr lang="de-CH" dirty="0" smtClean="0"/>
              <a:t> Gravity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r>
              <a:rPr lang="en-US" baseline="30000" dirty="0" smtClean="0"/>
              <a:t>3</a:t>
            </a:r>
            <a:endParaRPr lang="de-CH" dirty="0"/>
          </a:p>
        </p:txBody>
      </p:sp>
      <p:sp>
        <p:nvSpPr>
          <p:cNvPr id="37" name="Rechteck 36"/>
          <p:cNvSpPr/>
          <p:nvPr/>
        </p:nvSpPr>
        <p:spPr>
          <a:xfrm>
            <a:off x="6736613" y="2585545"/>
            <a:ext cx="1044000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Mass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endParaRPr lang="de-CH" dirty="0"/>
          </a:p>
        </p:txBody>
      </p:sp>
      <p:sp>
        <p:nvSpPr>
          <p:cNvPr id="38" name="Rechteck 37"/>
          <p:cNvSpPr/>
          <p:nvPr/>
        </p:nvSpPr>
        <p:spPr>
          <a:xfrm>
            <a:off x="4441572" y="3659599"/>
            <a:ext cx="1924735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Inertia</a:t>
            </a:r>
            <a:r>
              <a:rPr lang="de-CH" dirty="0" smtClean="0"/>
              <a:t> Tensor</a:t>
            </a:r>
            <a:br>
              <a:rPr lang="de-CH" dirty="0" smtClean="0"/>
            </a:br>
            <a:r>
              <a:rPr lang="en-US" dirty="0" smtClean="0">
                <a:ea typeface="Mathematica7" pitchFamily="2" charset="0"/>
              </a:rPr>
              <a:t> Sym(3)</a:t>
            </a:r>
            <a:endParaRPr lang="de-CH" dirty="0"/>
          </a:p>
        </p:txBody>
      </p:sp>
      <p:sp>
        <p:nvSpPr>
          <p:cNvPr id="39" name="Rechteck 38"/>
          <p:cNvSpPr/>
          <p:nvPr/>
        </p:nvSpPr>
        <p:spPr>
          <a:xfrm>
            <a:off x="6736613" y="3659599"/>
            <a:ext cx="1044000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Radius</a:t>
            </a:r>
          </a:p>
          <a:p>
            <a:pPr algn="ctr"/>
            <a:r>
              <a:rPr lang="en-US" dirty="0" smtClean="0">
                <a:latin typeface="Mathematica7" pitchFamily="2" charset="0"/>
                <a:ea typeface="Mathematica7" pitchFamily="2" charset="0"/>
              </a:rPr>
              <a:t>R</a:t>
            </a:r>
            <a:endParaRPr lang="de-CH" dirty="0"/>
          </a:p>
        </p:txBody>
      </p:sp>
      <p:cxnSp>
        <p:nvCxnSpPr>
          <p:cNvPr id="28" name="Gerade Verbindung mit Pfeil 27"/>
          <p:cNvCxnSpPr>
            <a:stCxn id="38" idx="3"/>
            <a:endCxn id="39" idx="1"/>
          </p:cNvCxnSpPr>
          <p:nvPr/>
        </p:nvCxnSpPr>
        <p:spPr>
          <a:xfrm>
            <a:off x="6366307" y="4049888"/>
            <a:ext cx="37030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37" idx="1"/>
            <a:endCxn id="36" idx="3"/>
          </p:cNvCxnSpPr>
          <p:nvPr/>
        </p:nvCxnSpPr>
        <p:spPr>
          <a:xfrm flipH="1">
            <a:off x="6366307" y="2975834"/>
            <a:ext cx="37030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Inhaltsplatzhalter 6"/>
          <p:cNvSpPr>
            <a:spLocks noGrp="1"/>
          </p:cNvSpPr>
          <p:nvPr>
            <p:ph idx="1"/>
          </p:nvPr>
        </p:nvSpPr>
        <p:spPr>
          <a:xfrm>
            <a:off x="323850" y="5357529"/>
            <a:ext cx="8496300" cy="772227"/>
          </a:xfrm>
        </p:spPr>
        <p:txBody>
          <a:bodyPr/>
          <a:lstStyle/>
          <a:p>
            <a:r>
              <a:rPr lang="de-CH" dirty="0" err="1" smtClean="0"/>
              <a:t>Full</a:t>
            </a:r>
            <a:r>
              <a:rPr lang="de-CH" dirty="0" smtClean="0"/>
              <a:t> Parameter </a:t>
            </a:r>
            <a:r>
              <a:rPr lang="de-CH" dirty="0" err="1" smtClean="0"/>
              <a:t>set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only</a:t>
            </a:r>
            <a:r>
              <a:rPr lang="de-CH" dirty="0" smtClean="0"/>
              <a:t> </a:t>
            </a:r>
            <a:r>
              <a:rPr lang="de-CH" dirty="0" err="1" smtClean="0"/>
              <a:t>jointly</a:t>
            </a:r>
            <a:r>
              <a:rPr lang="de-CH" dirty="0" smtClean="0"/>
              <a:t> observable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cxnSp>
        <p:nvCxnSpPr>
          <p:cNvPr id="20" name="Gerade Verbindung mit Pfeil 19"/>
          <p:cNvCxnSpPr>
            <a:stCxn id="34" idx="2"/>
          </p:cNvCxnSpPr>
          <p:nvPr/>
        </p:nvCxnSpPr>
        <p:spPr>
          <a:xfrm>
            <a:off x="2716461" y="3366122"/>
            <a:ext cx="0" cy="29347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m 11"/>
          <p:cNvSpPr/>
          <p:nvPr/>
        </p:nvSpPr>
        <p:spPr>
          <a:xfrm>
            <a:off x="323850" y="1820078"/>
            <a:ext cx="8496300" cy="3325218"/>
          </a:xfrm>
          <a:prstGeom prst="parallelogram">
            <a:avLst>
              <a:gd name="adj" fmla="val 2303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63" name="Rechteck 62"/>
          <p:cNvSpPr/>
          <p:nvPr/>
        </p:nvSpPr>
        <p:spPr>
          <a:xfrm>
            <a:off x="1621962" y="2251542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62" name="Rechteck 61"/>
          <p:cNvSpPr/>
          <p:nvPr/>
        </p:nvSpPr>
        <p:spPr>
          <a:xfrm>
            <a:off x="1558902" y="2188482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59" name="Rechteck 58"/>
          <p:cNvSpPr/>
          <p:nvPr/>
        </p:nvSpPr>
        <p:spPr>
          <a:xfrm>
            <a:off x="1495843" y="2125423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Parameters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33" name="Rechteck 32"/>
          <p:cNvSpPr/>
          <p:nvPr/>
        </p:nvSpPr>
        <p:spPr>
          <a:xfrm>
            <a:off x="1432784" y="2062364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dirty="0" err="1" smtClean="0"/>
              <a:t>Actuator</a:t>
            </a:r>
            <a:r>
              <a:rPr lang="de-CH" dirty="0" smtClean="0"/>
              <a:t> Arrangement</a:t>
            </a:r>
            <a:endParaRPr lang="de-CH" sz="1600" dirty="0"/>
          </a:p>
        </p:txBody>
      </p:sp>
      <p:sp>
        <p:nvSpPr>
          <p:cNvPr id="34" name="Rechteck 33"/>
          <p:cNvSpPr/>
          <p:nvPr/>
        </p:nvSpPr>
        <p:spPr>
          <a:xfrm>
            <a:off x="1779625" y="2585545"/>
            <a:ext cx="1873671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Orientation</a:t>
            </a:r>
            <a:br>
              <a:rPr lang="de-CH" dirty="0" smtClean="0"/>
            </a:br>
            <a:r>
              <a:rPr lang="de-CH" dirty="0" smtClean="0"/>
              <a:t>SO(3)</a:t>
            </a:r>
            <a:endParaRPr lang="de-CH" dirty="0"/>
          </a:p>
        </p:txBody>
      </p:sp>
      <p:sp>
        <p:nvSpPr>
          <p:cNvPr id="36" name="Rechteck 35"/>
          <p:cNvSpPr/>
          <p:nvPr/>
        </p:nvSpPr>
        <p:spPr>
          <a:xfrm>
            <a:off x="4441572" y="2585545"/>
            <a:ext cx="1924735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Center </a:t>
            </a:r>
            <a:r>
              <a:rPr lang="de-CH" dirty="0" err="1" smtClean="0"/>
              <a:t>of</a:t>
            </a:r>
            <a:r>
              <a:rPr lang="de-CH" dirty="0" smtClean="0"/>
              <a:t> Gravity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r>
              <a:rPr lang="en-US" baseline="30000" dirty="0" smtClean="0"/>
              <a:t>3</a:t>
            </a:r>
            <a:endParaRPr lang="de-CH" dirty="0"/>
          </a:p>
        </p:txBody>
      </p:sp>
      <p:sp>
        <p:nvSpPr>
          <p:cNvPr id="37" name="Rechteck 36"/>
          <p:cNvSpPr/>
          <p:nvPr/>
        </p:nvSpPr>
        <p:spPr>
          <a:xfrm>
            <a:off x="6736613" y="2585545"/>
            <a:ext cx="1044000" cy="780577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Mass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endParaRPr lang="de-CH" dirty="0"/>
          </a:p>
        </p:txBody>
      </p:sp>
      <p:sp>
        <p:nvSpPr>
          <p:cNvPr id="38" name="Rechteck 37"/>
          <p:cNvSpPr/>
          <p:nvPr/>
        </p:nvSpPr>
        <p:spPr>
          <a:xfrm>
            <a:off x="4441572" y="3659599"/>
            <a:ext cx="1924735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Inertia</a:t>
            </a:r>
            <a:r>
              <a:rPr lang="de-CH" dirty="0" smtClean="0"/>
              <a:t> Tensor</a:t>
            </a:r>
            <a:br>
              <a:rPr lang="de-CH" dirty="0" smtClean="0"/>
            </a:br>
            <a:r>
              <a:rPr lang="en-US" dirty="0" smtClean="0">
                <a:ea typeface="Mathematica7" pitchFamily="2" charset="0"/>
              </a:rPr>
              <a:t> Sym(3)</a:t>
            </a:r>
            <a:endParaRPr lang="de-CH" dirty="0"/>
          </a:p>
        </p:txBody>
      </p:sp>
      <p:sp>
        <p:nvSpPr>
          <p:cNvPr id="39" name="Rechteck 38"/>
          <p:cNvSpPr/>
          <p:nvPr/>
        </p:nvSpPr>
        <p:spPr>
          <a:xfrm>
            <a:off x="6736613" y="3659599"/>
            <a:ext cx="1044000" cy="780577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Radius</a:t>
            </a:r>
          </a:p>
          <a:p>
            <a:pPr algn="ctr"/>
            <a:r>
              <a:rPr lang="en-US" dirty="0" smtClean="0">
                <a:latin typeface="Mathematica7" pitchFamily="2" charset="0"/>
                <a:ea typeface="Mathematica7" pitchFamily="2" charset="0"/>
              </a:rPr>
              <a:t>R</a:t>
            </a:r>
            <a:endParaRPr lang="de-CH" dirty="0"/>
          </a:p>
        </p:txBody>
      </p:sp>
      <p:cxnSp>
        <p:nvCxnSpPr>
          <p:cNvPr id="28" name="Gerade Verbindung mit Pfeil 27"/>
          <p:cNvCxnSpPr>
            <a:stCxn id="38" idx="3"/>
            <a:endCxn id="39" idx="1"/>
          </p:cNvCxnSpPr>
          <p:nvPr/>
        </p:nvCxnSpPr>
        <p:spPr>
          <a:xfrm>
            <a:off x="6366307" y="4049888"/>
            <a:ext cx="37030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37" idx="1"/>
            <a:endCxn id="36" idx="3"/>
          </p:cNvCxnSpPr>
          <p:nvPr/>
        </p:nvCxnSpPr>
        <p:spPr>
          <a:xfrm flipH="1">
            <a:off x="6366307" y="2975834"/>
            <a:ext cx="37030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Inhaltsplatzhalter 6"/>
          <p:cNvSpPr>
            <a:spLocks noGrp="1"/>
          </p:cNvSpPr>
          <p:nvPr>
            <p:ph idx="1"/>
          </p:nvPr>
        </p:nvSpPr>
        <p:spPr>
          <a:xfrm>
            <a:off x="323850" y="5357529"/>
            <a:ext cx="9664212" cy="424293"/>
          </a:xfrm>
        </p:spPr>
        <p:txBody>
          <a:bodyPr/>
          <a:lstStyle/>
          <a:p>
            <a:r>
              <a:rPr lang="de-CH" dirty="0" err="1" smtClean="0"/>
              <a:t>Assume</a:t>
            </a:r>
            <a:r>
              <a:rPr lang="de-CH" dirty="0" smtClean="0"/>
              <a:t> </a:t>
            </a:r>
            <a:r>
              <a:rPr lang="de-CH" dirty="0" err="1" smtClean="0"/>
              <a:t>jointly</a:t>
            </a:r>
            <a:r>
              <a:rPr lang="de-CH" dirty="0" smtClean="0"/>
              <a:t> observable </a:t>
            </a:r>
            <a:r>
              <a:rPr lang="de-CH" dirty="0" err="1" smtClean="0"/>
              <a:t>parameters</a:t>
            </a:r>
            <a:r>
              <a:rPr lang="de-CH" dirty="0" smtClean="0"/>
              <a:t> </a:t>
            </a:r>
            <a:r>
              <a:rPr lang="de-CH" dirty="0" err="1" smtClean="0"/>
              <a:t>as</a:t>
            </a:r>
            <a:r>
              <a:rPr lang="de-CH" dirty="0" smtClean="0"/>
              <a:t> </a:t>
            </a:r>
            <a:r>
              <a:rPr lang="de-CH" dirty="0" err="1" smtClean="0"/>
              <a:t>known</a:t>
            </a:r>
            <a:endParaRPr lang="en-US" sz="1600" dirty="0" smtClean="0"/>
          </a:p>
        </p:txBody>
      </p:sp>
      <p:sp>
        <p:nvSpPr>
          <p:cNvPr id="20" name="Rechteck 19"/>
          <p:cNvSpPr/>
          <p:nvPr/>
        </p:nvSpPr>
        <p:spPr>
          <a:xfrm>
            <a:off x="1779625" y="3659599"/>
            <a:ext cx="1873671" cy="780577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Drag </a:t>
            </a:r>
            <a:r>
              <a:rPr lang="de-CH" dirty="0" err="1" smtClean="0"/>
              <a:t>Torque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err="1" smtClean="0"/>
              <a:t>coeff</a:t>
            </a:r>
            <a:r>
              <a:rPr lang="de-CH" dirty="0" smtClean="0"/>
              <a:t>. </a:t>
            </a: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endParaRPr lang="de-CH" dirty="0"/>
          </a:p>
        </p:txBody>
      </p:sp>
      <p:cxnSp>
        <p:nvCxnSpPr>
          <p:cNvPr id="21" name="Gerade Verbindung mit Pfeil 20"/>
          <p:cNvCxnSpPr/>
          <p:nvPr/>
        </p:nvCxnSpPr>
        <p:spPr>
          <a:xfrm>
            <a:off x="2716461" y="3366122"/>
            <a:ext cx="0" cy="29347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5730241" y="5979942"/>
            <a:ext cx="3162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dirty="0" err="1" smtClean="0"/>
              <a:t>For</a:t>
            </a:r>
            <a:r>
              <a:rPr lang="de-CH" dirty="0" smtClean="0"/>
              <a:t> 4AUs: 21 Parameters</a:t>
            </a:r>
            <a:endParaRPr lang="de-CH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6711832" y="4313873"/>
            <a:ext cx="633262" cy="57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9CC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/>
          <p:cNvSpPr/>
          <p:nvPr/>
        </p:nvSpPr>
        <p:spPr>
          <a:xfrm>
            <a:off x="4168168" y="4325589"/>
            <a:ext cx="576000" cy="46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/>
          <p:cNvSpPr/>
          <p:nvPr/>
        </p:nvSpPr>
        <p:spPr>
          <a:xfrm>
            <a:off x="7345094" y="4317189"/>
            <a:ext cx="592726" cy="576000"/>
          </a:xfrm>
          <a:prstGeom prst="rect">
            <a:avLst/>
          </a:prstGeom>
          <a:solidFill>
            <a:srgbClr val="99CCFF"/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/>
          <p:cNvSpPr/>
          <p:nvPr/>
        </p:nvSpPr>
        <p:spPr>
          <a:xfrm>
            <a:off x="5454194" y="2718199"/>
            <a:ext cx="324000" cy="54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9CC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/>
          <p:cNvSpPr/>
          <p:nvPr/>
        </p:nvSpPr>
        <p:spPr>
          <a:xfrm>
            <a:off x="4414528" y="2705749"/>
            <a:ext cx="491641" cy="54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9CC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Rechteck 18"/>
          <p:cNvSpPr/>
          <p:nvPr/>
        </p:nvSpPr>
        <p:spPr>
          <a:xfrm>
            <a:off x="5409354" y="4317189"/>
            <a:ext cx="853146" cy="55245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Rechteck 19"/>
          <p:cNvSpPr/>
          <p:nvPr/>
        </p:nvSpPr>
        <p:spPr>
          <a:xfrm>
            <a:off x="2138624" y="4301423"/>
            <a:ext cx="1656136" cy="55245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Rechteck 21"/>
          <p:cNvSpPr/>
          <p:nvPr/>
        </p:nvSpPr>
        <p:spPr>
          <a:xfrm>
            <a:off x="5125155" y="2718199"/>
            <a:ext cx="324000" cy="54000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Rechteck 23"/>
          <p:cNvSpPr/>
          <p:nvPr/>
        </p:nvSpPr>
        <p:spPr>
          <a:xfrm>
            <a:off x="3096656" y="2705749"/>
            <a:ext cx="491641" cy="54000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19591"/>
          </a:xfrm>
        </p:spPr>
        <p:txBody>
          <a:bodyPr/>
          <a:lstStyle/>
          <a:p>
            <a:r>
              <a:rPr lang="en-US" dirty="0" smtClean="0"/>
              <a:t>Angular Acceleration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with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>
              <a:solidFill>
                <a:srgbClr val="FFC000"/>
              </a:solidFill>
            </a:endParaRPr>
          </a:p>
          <a:p>
            <a:pPr lvl="1">
              <a:buNone/>
            </a:pPr>
            <a:endParaRPr lang="en-US" dirty="0" smtClean="0">
              <a:solidFill>
                <a:srgbClr val="FFC000"/>
              </a:solidFill>
            </a:endParaRPr>
          </a:p>
          <a:p>
            <a:endParaRPr lang="en-US" dirty="0" smtClean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System Model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23" name="Picture 8" descr="http://latex.codecogs.com/png.latex?%5Cinline%20%5Chuge%20%5Cmathbf%7Bf%7D%28%5Cmathbf%7Bx%7D%2C%5Cmathbf%7Bu%7D%2C%5Cboldsymbol%7B%5Ctheta%7D%29%20%3D%20%5Chat%7B%5Cboldsymbol%7B%5Calpha%7D_b%7D%20%3D%20%5Cmathbf%7BJ%7D_b%5E%7B-1%7D%20%28%5Cmathbf%7BM%7D_b%20-%20%5Cboldsymbol%7B%5Comega%7D_b%20%5Ctimes%20%5Cmathbf%7BJ%7D_b%20%5Cboldsymbol%7B%5Comega%7D_b%20%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2611" y="2829472"/>
            <a:ext cx="4933950" cy="361950"/>
          </a:xfrm>
          <a:prstGeom prst="rect">
            <a:avLst/>
          </a:prstGeom>
          <a:noFill/>
        </p:spPr>
      </p:pic>
      <p:pic>
        <p:nvPicPr>
          <p:cNvPr id="21" name="Picture 6" descr="http://latex.codecogs.com/png.latex?%5Cinline%20%5Chuge%20%5Cmathbf%7BM%7D_b%20%3D%20%5Cunderbrace%7B%5Csum_%7Bk%3D1%7D%5EN%20%7B%20%5Cleft%5B%20%5Cmathbf%7BC%7D_%7Bb%2Cm_k%7D%20%5Cleft%28%20%5Cmathbf%7Bp%7D%5E%7Bm_k%2Ccog%7D_%7Bm_k%7D%20%5Ctimes%20%5Cmathbf%7BF%7D_%7Bm_k%7D%20%5Cright%29%7D%20%5Cright%5D%7D_%7B%5Cmathbf%7BM%7D%5E%7Bactuation%7D%7D%20-%20%5Cunderbrace%7B%20%5Cleft%28%20%5Cmathbf%7Bp%7D%5E%7Bcob%2Ccog%7D_b%20%5Ctimes%20%28%5Cmathbf%7BC%7D_%7Bb%2Cw%7Dm%5Cmathbf%7Bg%7D_w%29%20%5Cright%29%20%7D_%7B%5Cmathbf%7BM%7D%5E%7Bgravity%7D%7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191" y="4137136"/>
            <a:ext cx="7439025" cy="1266825"/>
          </a:xfrm>
          <a:prstGeom prst="rect">
            <a:avLst/>
          </a:prstGeom>
          <a:noFill/>
        </p:spPr>
      </p:pic>
      <p:sp>
        <p:nvSpPr>
          <p:cNvPr id="9" name="Rechteck 8"/>
          <p:cNvSpPr/>
          <p:nvPr/>
        </p:nvSpPr>
        <p:spPr>
          <a:xfrm>
            <a:off x="7433058" y="1614980"/>
            <a:ext cx="1366196" cy="55245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  <a:endParaRPr lang="de-CH" dirty="0"/>
          </a:p>
        </p:txBody>
      </p:sp>
      <p:sp>
        <p:nvSpPr>
          <p:cNvPr id="10" name="Rechteck 9"/>
          <p:cNvSpPr/>
          <p:nvPr/>
        </p:nvSpPr>
        <p:spPr>
          <a:xfrm>
            <a:off x="7433058" y="2277022"/>
            <a:ext cx="1387092" cy="552450"/>
          </a:xfrm>
          <a:prstGeom prst="rect">
            <a:avLst/>
          </a:prstGeom>
          <a:solidFill>
            <a:srgbClr val="99CCFF"/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Constant (</a:t>
            </a:r>
            <a:r>
              <a:rPr lang="de-CH" dirty="0" err="1" smtClean="0"/>
              <a:t>known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11" name="Rechteck 10"/>
          <p:cNvSpPr/>
          <p:nvPr/>
        </p:nvSpPr>
        <p:spPr>
          <a:xfrm>
            <a:off x="7433058" y="2915197"/>
            <a:ext cx="1387092" cy="552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State</a:t>
            </a:r>
            <a:br>
              <a:rPr lang="de-CH" dirty="0" smtClean="0"/>
            </a:br>
            <a:r>
              <a:rPr lang="de-CH" dirty="0" smtClean="0"/>
              <a:t>(</a:t>
            </a:r>
            <a:r>
              <a:rPr lang="de-CH" dirty="0" err="1" smtClean="0"/>
              <a:t>known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12" name="Rechteck 11"/>
          <p:cNvSpPr/>
          <p:nvPr/>
        </p:nvSpPr>
        <p:spPr>
          <a:xfrm>
            <a:off x="7341576" y="1485900"/>
            <a:ext cx="1586643" cy="211894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/>
          <p:cNvSpPr/>
          <p:nvPr/>
        </p:nvSpPr>
        <p:spPr>
          <a:xfrm>
            <a:off x="7534792" y="4313873"/>
            <a:ext cx="633262" cy="57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9CC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Rechteck 24"/>
          <p:cNvSpPr/>
          <p:nvPr/>
        </p:nvSpPr>
        <p:spPr>
          <a:xfrm>
            <a:off x="4527621" y="4044773"/>
            <a:ext cx="828000" cy="72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72951"/>
          </a:xfrm>
        </p:spPr>
        <p:txBody>
          <a:bodyPr/>
          <a:lstStyle/>
          <a:p>
            <a:r>
              <a:rPr lang="en-US" dirty="0" smtClean="0"/>
              <a:t>Angular Acceleration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with</a:t>
            </a:r>
          </a:p>
        </p:txBody>
      </p:sp>
      <p:sp>
        <p:nvSpPr>
          <p:cNvPr id="31" name="Rechteck 30"/>
          <p:cNvSpPr/>
          <p:nvPr/>
        </p:nvSpPr>
        <p:spPr>
          <a:xfrm>
            <a:off x="8168054" y="4317189"/>
            <a:ext cx="592726" cy="576000"/>
          </a:xfrm>
          <a:prstGeom prst="rect">
            <a:avLst/>
          </a:prstGeom>
          <a:solidFill>
            <a:srgbClr val="99CCFF"/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0" name="Rechteck 29"/>
          <p:cNvSpPr/>
          <p:nvPr/>
        </p:nvSpPr>
        <p:spPr>
          <a:xfrm>
            <a:off x="3226778" y="4747997"/>
            <a:ext cx="686598" cy="360000"/>
          </a:xfrm>
          <a:prstGeom prst="rect">
            <a:avLst/>
          </a:prstGeom>
          <a:solidFill>
            <a:srgbClr val="99CCFF"/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9" name="Rechteck 28"/>
          <p:cNvSpPr/>
          <p:nvPr/>
        </p:nvSpPr>
        <p:spPr>
          <a:xfrm>
            <a:off x="5454194" y="2718199"/>
            <a:ext cx="324000" cy="54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9CC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Rechteck 27"/>
          <p:cNvSpPr/>
          <p:nvPr/>
        </p:nvSpPr>
        <p:spPr>
          <a:xfrm>
            <a:off x="4414528" y="2705749"/>
            <a:ext cx="491641" cy="54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9CC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" name="Rechteck 26"/>
          <p:cNvSpPr/>
          <p:nvPr/>
        </p:nvSpPr>
        <p:spPr>
          <a:xfrm>
            <a:off x="6278034" y="4317189"/>
            <a:ext cx="853146" cy="55245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Rechteck 25"/>
          <p:cNvSpPr/>
          <p:nvPr/>
        </p:nvSpPr>
        <p:spPr>
          <a:xfrm>
            <a:off x="2138624" y="4301423"/>
            <a:ext cx="684000" cy="55245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Rechteck 23"/>
          <p:cNvSpPr/>
          <p:nvPr/>
        </p:nvSpPr>
        <p:spPr>
          <a:xfrm>
            <a:off x="5125155" y="2718199"/>
            <a:ext cx="324000" cy="54000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Rechteck 21"/>
          <p:cNvSpPr/>
          <p:nvPr/>
        </p:nvSpPr>
        <p:spPr>
          <a:xfrm>
            <a:off x="3096656" y="2705749"/>
            <a:ext cx="491641" cy="54000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System Model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23" name="Picture 8" descr="http://latex.codecogs.com/png.latex?%5Cinline%20%5Chuge%20%5Cmathbf%7Bf%7D%28%5Cmathbf%7Bx%7D%2C%5Cmathbf%7Bu%7D%2C%5Cboldsymbol%7B%5Ctheta%7D%29%20%3D%20%5Chat%7B%5Cboldsymbol%7B%5Calpha%7D_b%7D%20%3D%20%5Cmathbf%7BJ%7D_b%5E%7B-1%7D%20%28%5Cmathbf%7BM%7D_b%20-%20%5Cboldsymbol%7B%5Comega%7D_b%20%5Ctimes%20%5Cmathbf%7BJ%7D_b%20%5Cboldsymbol%7B%5Comega%7D_b%20%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2611" y="2829472"/>
            <a:ext cx="4933950" cy="361950"/>
          </a:xfrm>
          <a:prstGeom prst="rect">
            <a:avLst/>
          </a:prstGeom>
          <a:noFill/>
        </p:spPr>
      </p:pic>
      <p:pic>
        <p:nvPicPr>
          <p:cNvPr id="21" name="Picture 6" descr="http://latex.codecogs.com/png.latex?%5Cinline%20%5Chuge%20%5Cmathbf%7BM%7D_b%20%3D%20%5Cunderbrace%7B%5Csum_%7Bk%3D1%7D%5EN%20%7B%20%5Cleft%5B%20%5Cmathbf%7BC%7D_%7Bb%2Cm_k%7D%20%5Cleft%28%20%5Cmathbf%7Bp%7D%5E%7Bm_k%2Ccog%7D_%7Bm_k%7D%20%5Ctimes%20%5Cmathbf%7BF%7D_%7Bm_k%7D%20%5Cright%29%7D%20%5Cright%5D%7D_%7B%5Cmathbf%7BM%7D%5E%7Bactuation%7D%7D%20-%20%5Cunderbrace%7B%20%5Cleft%28%20%5Cmathbf%7Bp%7D%5E%7Bcob%2Ccog%7D_b%20%5Ctimes%20%28%5Cmathbf%7BC%7D_%7Bb%2Cw%7Dm%5Cmathbf%7Bg%7D_w%29%20%5Cright%29%20%7D_%7B%5Cmathbf%7BM%7D%5E%7Bgravity%7D%7D"/>
          <p:cNvPicPr>
            <a:picLocks noChangeAspect="1" noChangeArrowheads="1"/>
          </p:cNvPicPr>
          <p:nvPr/>
        </p:nvPicPr>
        <p:blipFill>
          <a:blip r:embed="rId3" cstate="print"/>
          <a:srcRect r="83094"/>
          <a:stretch>
            <a:fillRect/>
          </a:stretch>
        </p:blipFill>
        <p:spPr bwMode="auto">
          <a:xfrm>
            <a:off x="738191" y="4137136"/>
            <a:ext cx="1257667" cy="1266825"/>
          </a:xfrm>
          <a:prstGeom prst="rect">
            <a:avLst/>
          </a:prstGeom>
          <a:noFill/>
        </p:spPr>
      </p:pic>
      <p:sp>
        <p:nvSpPr>
          <p:cNvPr id="18" name="Rechteck 17"/>
          <p:cNvSpPr/>
          <p:nvPr/>
        </p:nvSpPr>
        <p:spPr>
          <a:xfrm>
            <a:off x="7433058" y="1614980"/>
            <a:ext cx="1366196" cy="55245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  <a:endParaRPr lang="de-CH" dirty="0"/>
          </a:p>
        </p:txBody>
      </p:sp>
      <p:sp>
        <p:nvSpPr>
          <p:cNvPr id="19" name="Rechteck 18"/>
          <p:cNvSpPr/>
          <p:nvPr/>
        </p:nvSpPr>
        <p:spPr>
          <a:xfrm>
            <a:off x="7433058" y="2277022"/>
            <a:ext cx="1387092" cy="552450"/>
          </a:xfrm>
          <a:prstGeom prst="rect">
            <a:avLst/>
          </a:prstGeom>
          <a:solidFill>
            <a:srgbClr val="99CCFF"/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Constant (</a:t>
            </a:r>
            <a:r>
              <a:rPr lang="de-CH" dirty="0" err="1" smtClean="0"/>
              <a:t>known</a:t>
            </a:r>
            <a:r>
              <a:rPr lang="de-CH" dirty="0" smtClean="0"/>
              <a:t>)</a:t>
            </a:r>
            <a:endParaRPr lang="de-CH" dirty="0"/>
          </a:p>
        </p:txBody>
      </p:sp>
      <p:pic>
        <p:nvPicPr>
          <p:cNvPr id="20" name="Picture 2" descr="http://latex.codecogs.com/png.latex?%5Cinline%20%5Cmathbf%7BM%7D_b%20%3D%20%5Csum_%7Bk%3D1%7D%5EN%20%7B%20%5Cleft%5B%20%5Cmathbf%7BC%7D_%7Bb%2Cm_k%7D%20%5Cleft%28%20%5Cleft%5B%20%5Cbegin%7Barray%7D%7Bc%7D%200%20%5C%5C%200%20%5C%5C%20-%20r%20%5Cend%7Barray%7D%20%5Cright%5D%20%5Ctimes%20%5Cleft%5B%20%5Cbegin%7Barray%7D%7Bc%7D%20F%5E%7Bm_k%7D_x%20%5C%5C%20F%5E%7Bm_k%7D_y%20%5C%5C%200%20%5Cend%7Barray%7D%20%5Cright%5D%20%5Cright%29%20%5Cright%20%5D%7D%20-%20%5Cunderbrace%7B%20%5Cleft%28%20%5Cmathbf%7Bp%7D%5E%7Bcob%2Ccog%7D_b%20%5Ctimes%20%28%5Cmathbf%7BC%7D_%7Bb%2Cw%7Dm%5Cmathbf%7Bg%7D_w%29%20%5Cright%29%20%7D_%7B%5Cmathbf%7BM%7D%5E%7Bgravity%7D%7D"/>
          <p:cNvPicPr>
            <a:picLocks noChangeAspect="1" noChangeArrowheads="1"/>
          </p:cNvPicPr>
          <p:nvPr/>
        </p:nvPicPr>
        <p:blipFill>
          <a:blip r:embed="rId4" cstate="print"/>
          <a:srcRect l="30932" b="44853"/>
          <a:stretch>
            <a:fillRect/>
          </a:stretch>
        </p:blipFill>
        <p:spPr bwMode="auto">
          <a:xfrm>
            <a:off x="1995858" y="4040419"/>
            <a:ext cx="4157783" cy="1103081"/>
          </a:xfrm>
          <a:prstGeom prst="rect">
            <a:avLst/>
          </a:prstGeom>
          <a:noFill/>
        </p:spPr>
      </p:pic>
      <p:pic>
        <p:nvPicPr>
          <p:cNvPr id="32" name="Picture 6" descr="http://latex.codecogs.com/png.latex?%5Cinline%20%5Chuge%20%5Cmathbf%7BM%7D_b%20%3D%20%5Cunderbrace%7B%5Csum_%7Bk%3D1%7D%5EN%20%7B%20%5Cleft%5B%20%5Cmathbf%7BC%7D_%7Bb%2Cm_k%7D%20%5Cleft%28%20%5Cmathbf%7Bp%7D%5E%7Bm_k%2Ccog%7D_%7Bm_k%7D%20%5Ctimes%20%5Cmathbf%7BF%7D_%7Bm_k%7D%20%5Cright%29%7D%20%5Cright%5D%7D_%7B%5Cmathbf%7BM%7D%5E%7Bactuation%7D%7D%20-%20%5Cunderbrace%7B%20%5Cleft%28%20%5Cmathbf%7Bp%7D%5E%7Bcob%2Ccog%7D_b%20%5Ctimes%20%28%5Cmathbf%7BC%7D_%7Bb%2Cw%7Dm%5Cmathbf%7Bg%7D_w%29%20%5Cright%29%20%7D_%7B%5Cmathbf%7BM%7D%5E%7Bgravity%7D%7D"/>
          <p:cNvPicPr>
            <a:picLocks noChangeAspect="1" noChangeArrowheads="1"/>
          </p:cNvPicPr>
          <p:nvPr/>
        </p:nvPicPr>
        <p:blipFill>
          <a:blip r:embed="rId3" cstate="print"/>
          <a:srcRect l="60153" r="-463"/>
          <a:stretch>
            <a:fillRect/>
          </a:stretch>
        </p:blipFill>
        <p:spPr bwMode="auto">
          <a:xfrm>
            <a:off x="6065721" y="4137136"/>
            <a:ext cx="2998956" cy="1266825"/>
          </a:xfrm>
          <a:prstGeom prst="rect">
            <a:avLst/>
          </a:prstGeom>
          <a:noFill/>
        </p:spPr>
      </p:pic>
      <p:sp>
        <p:nvSpPr>
          <p:cNvPr id="35" name="Rechteck 34"/>
          <p:cNvSpPr/>
          <p:nvPr/>
        </p:nvSpPr>
        <p:spPr>
          <a:xfrm>
            <a:off x="7433058" y="2915197"/>
            <a:ext cx="1387092" cy="552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State</a:t>
            </a:r>
            <a:br>
              <a:rPr lang="de-CH" dirty="0" smtClean="0"/>
            </a:br>
            <a:r>
              <a:rPr lang="de-CH" dirty="0" smtClean="0"/>
              <a:t>(</a:t>
            </a:r>
            <a:r>
              <a:rPr lang="de-CH" dirty="0" err="1" smtClean="0"/>
              <a:t>known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36" name="Rechteck 35"/>
          <p:cNvSpPr/>
          <p:nvPr/>
        </p:nvSpPr>
        <p:spPr>
          <a:xfrm>
            <a:off x="7341576" y="1485900"/>
            <a:ext cx="1586643" cy="211894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8" name="Gerade Verbindung mit Pfeil 7"/>
          <p:cNvCxnSpPr>
            <a:endCxn id="16" idx="1"/>
          </p:cNvCxnSpPr>
          <p:nvPr/>
        </p:nvCxnSpPr>
        <p:spPr>
          <a:xfrm flipV="1">
            <a:off x="2364824" y="2477081"/>
            <a:ext cx="677921" cy="14911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2364824" y="3968181"/>
            <a:ext cx="677921" cy="15068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16" idx="3"/>
          </p:cNvCxnSpPr>
          <p:nvPr/>
        </p:nvCxnSpPr>
        <p:spPr>
          <a:xfrm>
            <a:off x="4966138" y="2477081"/>
            <a:ext cx="1240432" cy="1588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endCxn id="17" idx="0"/>
          </p:cNvCxnSpPr>
          <p:nvPr/>
        </p:nvCxnSpPr>
        <p:spPr>
          <a:xfrm rot="5400000">
            <a:off x="6754980" y="3226174"/>
            <a:ext cx="442693" cy="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8" idx="1"/>
          </p:cNvCxnSpPr>
          <p:nvPr/>
        </p:nvCxnSpPr>
        <p:spPr>
          <a:xfrm rot="5400000" flipH="1" flipV="1">
            <a:off x="6754581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18" idx="2"/>
          </p:cNvCxnSpPr>
          <p:nvPr/>
        </p:nvCxnSpPr>
        <p:spPr>
          <a:xfrm>
            <a:off x="4966138" y="5475048"/>
            <a:ext cx="124043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rot="10800000">
            <a:off x="4966139" y="3959308"/>
            <a:ext cx="1048093" cy="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rot="5400000">
            <a:off x="3783095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042745" y="1948936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6014231" y="3447919"/>
            <a:ext cx="1923393" cy="105629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/>
          </a:p>
        </p:txBody>
      </p:sp>
      <p:sp>
        <p:nvSpPr>
          <p:cNvPr id="18" name="Flussdiagramm: Daten 17"/>
          <p:cNvSpPr/>
          <p:nvPr/>
        </p:nvSpPr>
        <p:spPr>
          <a:xfrm>
            <a:off x="6014231" y="4946903"/>
            <a:ext cx="1923393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Model Output</a:t>
            </a:r>
            <a:endParaRPr lang="de-CH" dirty="0"/>
          </a:p>
        </p:txBody>
      </p:sp>
      <p:grpSp>
        <p:nvGrpSpPr>
          <p:cNvPr id="6" name="Gruppieren 18"/>
          <p:cNvGrpSpPr/>
          <p:nvPr/>
        </p:nvGrpSpPr>
        <p:grpSpPr>
          <a:xfrm>
            <a:off x="3042745" y="4946903"/>
            <a:ext cx="1923393" cy="1056290"/>
            <a:chOff x="3042745" y="4809743"/>
            <a:chExt cx="1923393" cy="1056290"/>
          </a:xfrm>
        </p:grpSpPr>
        <p:sp>
          <p:nvSpPr>
            <p:cNvPr id="20" name="Abgerundetes Rechteck 19"/>
            <p:cNvSpPr/>
            <p:nvPr/>
          </p:nvSpPr>
          <p:spPr>
            <a:xfrm>
              <a:off x="3042745" y="4809743"/>
              <a:ext cx="1923393" cy="1056290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System Model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21" name="Objekt 20"/>
            <p:cNvGraphicFramePr>
              <a:graphicFrameLocks noChangeAspect="1"/>
            </p:cNvGraphicFramePr>
            <p:nvPr/>
          </p:nvGraphicFramePr>
          <p:xfrm>
            <a:off x="3362325" y="5360353"/>
            <a:ext cx="1279525" cy="427037"/>
          </p:xfrm>
          <a:graphic>
            <a:graphicData uri="http://schemas.openxmlformats.org/presentationml/2006/ole">
              <p:oleObj spid="_x0000_s27650" name="Formel" r:id="rId3" imgW="609480" imgH="203040" progId="Equation.3">
                <p:embed/>
              </p:oleObj>
            </a:graphicData>
          </a:graphic>
        </p:graphicFrame>
      </p:grpSp>
      <p:grpSp>
        <p:nvGrpSpPr>
          <p:cNvPr id="7" name="Gruppieren 24"/>
          <p:cNvGrpSpPr/>
          <p:nvPr/>
        </p:nvGrpSpPr>
        <p:grpSpPr>
          <a:xfrm>
            <a:off x="756742" y="3447919"/>
            <a:ext cx="1608082" cy="1040524"/>
            <a:chOff x="756742" y="3310759"/>
            <a:chExt cx="1608082" cy="1040524"/>
          </a:xfrm>
        </p:grpSpPr>
        <p:sp>
          <p:nvSpPr>
            <p:cNvPr id="26" name="Rechteck 25"/>
            <p:cNvSpPr/>
            <p:nvPr/>
          </p:nvSpPr>
          <p:spPr>
            <a:xfrm>
              <a:off x="756742" y="3310759"/>
              <a:ext cx="1608082" cy="10405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Actuator</a:t>
              </a:r>
              <a:r>
                <a:rPr lang="de-CH" dirty="0" smtClean="0"/>
                <a:t> Input Pattern    .</a:t>
              </a:r>
              <a:endParaRPr lang="de-CH" dirty="0"/>
            </a:p>
          </p:txBody>
        </p:sp>
        <p:graphicFrame>
          <p:nvGraphicFramePr>
            <p:cNvPr id="27" name="Object 6"/>
            <p:cNvGraphicFramePr>
              <a:graphicFrameLocks noChangeAspect="1"/>
            </p:cNvGraphicFramePr>
            <p:nvPr/>
          </p:nvGraphicFramePr>
          <p:xfrm>
            <a:off x="1888683" y="3854225"/>
            <a:ext cx="266700" cy="292100"/>
          </p:xfrm>
          <a:graphic>
            <a:graphicData uri="http://schemas.openxmlformats.org/presentationml/2006/ole">
              <p:oleObj spid="_x0000_s27652" name="Formel" r:id="rId4" imgW="126720" imgH="139680" progId="Equation.3">
                <p:embed/>
              </p:oleObj>
            </a:graphicData>
          </a:graphic>
        </p:graphicFrame>
      </p:grpSp>
      <p:pic>
        <p:nvPicPr>
          <p:cNvPr id="28" name="Picture 7" descr="C:\Eigene Dateien\Schule\ETH\9Semester\SemesterThesis\skye_cad_transp.png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 l="14716" r="21902"/>
          <a:stretch>
            <a:fillRect/>
          </a:stretch>
        </p:blipFill>
        <p:spPr bwMode="auto">
          <a:xfrm>
            <a:off x="3333619" y="1712597"/>
            <a:ext cx="1348743" cy="1371503"/>
          </a:xfrm>
          <a:prstGeom prst="rect">
            <a:avLst/>
          </a:prstGeom>
          <a:noFill/>
        </p:spPr>
      </p:pic>
      <p:grpSp>
        <p:nvGrpSpPr>
          <p:cNvPr id="19" name="Gruppieren 28"/>
          <p:cNvGrpSpPr/>
          <p:nvPr/>
        </p:nvGrpSpPr>
        <p:grpSpPr>
          <a:xfrm>
            <a:off x="6014231" y="1948936"/>
            <a:ext cx="2201301" cy="1056290"/>
            <a:chOff x="6014231" y="1811776"/>
            <a:chExt cx="1923393" cy="1056290"/>
          </a:xfrm>
        </p:grpSpPr>
        <p:sp>
          <p:nvSpPr>
            <p:cNvPr id="30" name="Flussdiagramm: Daten 29"/>
            <p:cNvSpPr/>
            <p:nvPr/>
          </p:nvSpPr>
          <p:spPr>
            <a:xfrm>
              <a:off x="6014231" y="1811776"/>
              <a:ext cx="1923393" cy="1056290"/>
            </a:xfrm>
            <a:prstGeom prst="flowChartInputOutpu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 Data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6813768" y="2336087"/>
            <a:ext cx="292100" cy="346075"/>
          </p:xfrm>
          <a:graphic>
            <a:graphicData uri="http://schemas.openxmlformats.org/presentationml/2006/ole">
              <p:oleObj spid="_x0000_s27653" name="Formel" r:id="rId6" imgW="139680" imgH="164880" progId="Equation.3">
                <p:embed/>
              </p:oleObj>
            </a:graphicData>
          </a:graphic>
        </p:graphicFrame>
      </p:grpSp>
      <p:sp>
        <p:nvSpPr>
          <p:cNvPr id="33" name="Flussdiagramm: Daten 32"/>
          <p:cNvSpPr/>
          <p:nvPr/>
        </p:nvSpPr>
        <p:spPr>
          <a:xfrm>
            <a:off x="2912017" y="3463240"/>
            <a:ext cx="2250279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</a:p>
          <a:p>
            <a:pPr algn="ctr"/>
            <a:endParaRPr lang="de-CH" dirty="0"/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3922390" y="3970688"/>
          <a:ext cx="266700" cy="371475"/>
        </p:xfrm>
        <a:graphic>
          <a:graphicData uri="http://schemas.openxmlformats.org/presentationml/2006/ole">
            <p:oleObj spid="_x0000_s27651" name="Formel" r:id="rId7" imgW="126720" imgH="1774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</a:t>
            </a:r>
            <a:r>
              <a:rPr lang="de-CH" dirty="0" err="1" smtClean="0"/>
              <a:t>Optimization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Nonlinear</a:t>
            </a:r>
            <a:r>
              <a:rPr lang="de-CH" dirty="0" smtClean="0"/>
              <a:t> Least </a:t>
            </a:r>
            <a:r>
              <a:rPr lang="de-CH" dirty="0" err="1" smtClean="0"/>
              <a:t>Squares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pPr lvl="1">
              <a:buNone/>
            </a:pPr>
            <a:endParaRPr lang="de-CH" dirty="0" smtClean="0"/>
          </a:p>
          <a:p>
            <a:r>
              <a:rPr lang="de-CH" dirty="0" err="1" smtClean="0"/>
              <a:t>Levenberg</a:t>
            </a:r>
            <a:r>
              <a:rPr lang="de-CH" dirty="0" smtClean="0"/>
              <a:t>-Marquardt</a:t>
            </a:r>
          </a:p>
          <a:p>
            <a:pPr lvl="1"/>
            <a:r>
              <a:rPr lang="de-CH" dirty="0" smtClean="0"/>
              <a:t>Gradient </a:t>
            </a:r>
            <a:r>
              <a:rPr lang="de-CH" dirty="0" err="1" smtClean="0"/>
              <a:t>based</a:t>
            </a:r>
            <a:r>
              <a:rPr lang="de-CH" dirty="0" smtClean="0"/>
              <a:t> </a:t>
            </a:r>
            <a:r>
              <a:rPr lang="de-CH" dirty="0" err="1" smtClean="0"/>
              <a:t>minimization</a:t>
            </a:r>
            <a:endParaRPr lang="de-CH" dirty="0" smtClean="0"/>
          </a:p>
          <a:p>
            <a:pPr lvl="1"/>
            <a:r>
              <a:rPr lang="de-CH" dirty="0" smtClean="0"/>
              <a:t>Robust </a:t>
            </a:r>
            <a:r>
              <a:rPr lang="de-CH" dirty="0" err="1" smtClean="0"/>
              <a:t>and</a:t>
            </a:r>
            <a:r>
              <a:rPr lang="de-CH" dirty="0" smtClean="0"/>
              <a:t> fast </a:t>
            </a:r>
            <a:r>
              <a:rPr lang="de-CH" dirty="0" err="1" smtClean="0"/>
              <a:t>convergence</a:t>
            </a:r>
            <a:endParaRPr lang="de-CH" dirty="0" smtClean="0"/>
          </a:p>
          <a:p>
            <a:pPr lvl="1"/>
            <a:endParaRPr lang="de-CH" dirty="0" smtClean="0"/>
          </a:p>
          <a:p>
            <a:endParaRPr lang="de-CH" dirty="0"/>
          </a:p>
        </p:txBody>
      </p:sp>
      <p:pic>
        <p:nvPicPr>
          <p:cNvPr id="9218" name="Picture 2" descr="http://latex.codecogs.com/png.latex?%5Cinline%20%5Chuge%20S%28%5Cboldsymbol%7B%5Ctheta%7D%29%3D%5Csum_%7Bi%3D1%7D%5E%7BN%7D%7B%20%5Cleft%5C%7C%20%5Cmathbf%7By%7D_i-%5Cmathbf%7Bf%7D%28%5Cmathbf%7Bx%7D_i%2C%5Cboldsymbol%7B%5Ctheta%7D%29%20%5Cright%5C%7C%20%5E2%7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775" y="2860237"/>
            <a:ext cx="3600450" cy="381000"/>
          </a:xfrm>
          <a:prstGeom prst="rect">
            <a:avLst/>
          </a:prstGeom>
          <a:noFill/>
        </p:spPr>
      </p:pic>
      <p:pic>
        <p:nvPicPr>
          <p:cNvPr id="9220" name="Picture 4" descr="http://latex.codecogs.com/png.latex?%5Cinline%20%5Chuge%20%28%5Cmathbf%7BJ%7D%5E%5Ctop%5Cmathbf%7BJ%7D&amp;plus;%5Clambda%20%5Ctext%7Bdiag%7D%28%5Cmathbf%7BJ%7D%5E%5Ctop%5Cmathbf%7BJ%7D%29%29%5Cboldsymbol%7B%5Cdelta%7D%3D%5Cmathbf%7BJ%7D%5E%5Ctop%5B%5Cmathbf%7By%7D-%5Cmathbf%7Bf%7D%28%5Cboldsymbol%7B%5Ctheta%7D%29%5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0763" y="5173706"/>
            <a:ext cx="4562475" cy="3333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8" name="Gerade Verbindung mit Pfeil 7"/>
          <p:cNvCxnSpPr>
            <a:endCxn id="16" idx="1"/>
          </p:cNvCxnSpPr>
          <p:nvPr/>
        </p:nvCxnSpPr>
        <p:spPr>
          <a:xfrm flipV="1">
            <a:off x="2364824" y="2477081"/>
            <a:ext cx="677921" cy="14911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2364824" y="3968181"/>
            <a:ext cx="677921" cy="15068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16" idx="3"/>
          </p:cNvCxnSpPr>
          <p:nvPr/>
        </p:nvCxnSpPr>
        <p:spPr>
          <a:xfrm>
            <a:off x="4966138" y="2477081"/>
            <a:ext cx="1240432" cy="1588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endCxn id="17" idx="0"/>
          </p:cNvCxnSpPr>
          <p:nvPr/>
        </p:nvCxnSpPr>
        <p:spPr>
          <a:xfrm rot="5400000">
            <a:off x="6754980" y="3226174"/>
            <a:ext cx="442693" cy="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8" idx="1"/>
          </p:cNvCxnSpPr>
          <p:nvPr/>
        </p:nvCxnSpPr>
        <p:spPr>
          <a:xfrm rot="5400000" flipH="1" flipV="1">
            <a:off x="6754581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18" idx="2"/>
          </p:cNvCxnSpPr>
          <p:nvPr/>
        </p:nvCxnSpPr>
        <p:spPr>
          <a:xfrm>
            <a:off x="4966138" y="5475048"/>
            <a:ext cx="124043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rot="10800000">
            <a:off x="4966139" y="3959308"/>
            <a:ext cx="1048093" cy="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rot="5400000">
            <a:off x="3783095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042745" y="1948936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6014231" y="3447919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/>
          </a:p>
        </p:txBody>
      </p:sp>
      <p:sp>
        <p:nvSpPr>
          <p:cNvPr id="18" name="Flussdiagramm: Daten 17"/>
          <p:cNvSpPr/>
          <p:nvPr/>
        </p:nvSpPr>
        <p:spPr>
          <a:xfrm>
            <a:off x="6014231" y="4946903"/>
            <a:ext cx="1923393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Model Output</a:t>
            </a:r>
            <a:endParaRPr lang="de-CH" dirty="0"/>
          </a:p>
        </p:txBody>
      </p:sp>
      <p:grpSp>
        <p:nvGrpSpPr>
          <p:cNvPr id="6" name="Gruppieren 18"/>
          <p:cNvGrpSpPr/>
          <p:nvPr/>
        </p:nvGrpSpPr>
        <p:grpSpPr>
          <a:xfrm>
            <a:off x="3042745" y="4946903"/>
            <a:ext cx="1923393" cy="1056290"/>
            <a:chOff x="3042745" y="4809743"/>
            <a:chExt cx="1923393" cy="1056290"/>
          </a:xfrm>
        </p:grpSpPr>
        <p:sp>
          <p:nvSpPr>
            <p:cNvPr id="20" name="Abgerundetes Rechteck 19"/>
            <p:cNvSpPr/>
            <p:nvPr/>
          </p:nvSpPr>
          <p:spPr>
            <a:xfrm>
              <a:off x="3042745" y="4809743"/>
              <a:ext cx="1923393" cy="1056290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System Model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21" name="Objekt 20"/>
            <p:cNvGraphicFramePr>
              <a:graphicFrameLocks noChangeAspect="1"/>
            </p:cNvGraphicFramePr>
            <p:nvPr/>
          </p:nvGraphicFramePr>
          <p:xfrm>
            <a:off x="3362325" y="5360353"/>
            <a:ext cx="1279525" cy="427037"/>
          </p:xfrm>
          <a:graphic>
            <a:graphicData uri="http://schemas.openxmlformats.org/presentationml/2006/ole">
              <p:oleObj spid="_x0000_s28674" name="Formel" r:id="rId3" imgW="609480" imgH="203040" progId="Equation.3">
                <p:embed/>
              </p:oleObj>
            </a:graphicData>
          </a:graphic>
        </p:graphicFrame>
      </p:grpSp>
      <p:grpSp>
        <p:nvGrpSpPr>
          <p:cNvPr id="7" name="Gruppieren 24"/>
          <p:cNvGrpSpPr/>
          <p:nvPr/>
        </p:nvGrpSpPr>
        <p:grpSpPr>
          <a:xfrm>
            <a:off x="756742" y="3447919"/>
            <a:ext cx="1608082" cy="1040524"/>
            <a:chOff x="756742" y="3310759"/>
            <a:chExt cx="1608082" cy="1040524"/>
          </a:xfrm>
        </p:grpSpPr>
        <p:sp>
          <p:nvSpPr>
            <p:cNvPr id="26" name="Rechteck 25"/>
            <p:cNvSpPr/>
            <p:nvPr/>
          </p:nvSpPr>
          <p:spPr>
            <a:xfrm>
              <a:off x="756742" y="3310759"/>
              <a:ext cx="1608082" cy="1040524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Actuator</a:t>
              </a:r>
              <a:r>
                <a:rPr lang="de-CH" dirty="0" smtClean="0"/>
                <a:t> Input Pattern    .</a:t>
              </a:r>
              <a:endParaRPr lang="de-CH" dirty="0"/>
            </a:p>
          </p:txBody>
        </p:sp>
        <p:graphicFrame>
          <p:nvGraphicFramePr>
            <p:cNvPr id="27" name="Object 6"/>
            <p:cNvGraphicFramePr>
              <a:graphicFrameLocks noChangeAspect="1"/>
            </p:cNvGraphicFramePr>
            <p:nvPr/>
          </p:nvGraphicFramePr>
          <p:xfrm>
            <a:off x="1888683" y="3854225"/>
            <a:ext cx="266700" cy="292100"/>
          </p:xfrm>
          <a:graphic>
            <a:graphicData uri="http://schemas.openxmlformats.org/presentationml/2006/ole">
              <p:oleObj spid="_x0000_s28676" name="Formel" r:id="rId4" imgW="126720" imgH="139680" progId="Equation.3">
                <p:embed/>
              </p:oleObj>
            </a:graphicData>
          </a:graphic>
        </p:graphicFrame>
      </p:grpSp>
      <p:pic>
        <p:nvPicPr>
          <p:cNvPr id="28" name="Picture 7" descr="C:\Eigene Dateien\Schule\ETH\9Semester\SemesterThesis\skye_cad_transp.png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 l="14716" r="21902"/>
          <a:stretch>
            <a:fillRect/>
          </a:stretch>
        </p:blipFill>
        <p:spPr bwMode="auto">
          <a:xfrm>
            <a:off x="3333619" y="1712597"/>
            <a:ext cx="1348743" cy="1371503"/>
          </a:xfrm>
          <a:prstGeom prst="rect">
            <a:avLst/>
          </a:prstGeom>
          <a:noFill/>
        </p:spPr>
      </p:pic>
      <p:grpSp>
        <p:nvGrpSpPr>
          <p:cNvPr id="19" name="Gruppieren 28"/>
          <p:cNvGrpSpPr/>
          <p:nvPr/>
        </p:nvGrpSpPr>
        <p:grpSpPr>
          <a:xfrm>
            <a:off x="6014231" y="1948936"/>
            <a:ext cx="2201301" cy="1056290"/>
            <a:chOff x="6014231" y="1811776"/>
            <a:chExt cx="1923393" cy="1056290"/>
          </a:xfrm>
        </p:grpSpPr>
        <p:sp>
          <p:nvSpPr>
            <p:cNvPr id="30" name="Flussdiagramm: Daten 29"/>
            <p:cNvSpPr/>
            <p:nvPr/>
          </p:nvSpPr>
          <p:spPr>
            <a:xfrm>
              <a:off x="6014231" y="1811776"/>
              <a:ext cx="1923393" cy="1056290"/>
            </a:xfrm>
            <a:prstGeom prst="flowChartInputOutpu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 Data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6813768" y="2336087"/>
            <a:ext cx="292100" cy="346075"/>
          </p:xfrm>
          <a:graphic>
            <a:graphicData uri="http://schemas.openxmlformats.org/presentationml/2006/ole">
              <p:oleObj spid="_x0000_s28677" name="Formel" r:id="rId6" imgW="139680" imgH="164880" progId="Equation.3">
                <p:embed/>
              </p:oleObj>
            </a:graphicData>
          </a:graphic>
        </p:graphicFrame>
      </p:grpSp>
      <p:sp>
        <p:nvSpPr>
          <p:cNvPr id="33" name="Flussdiagramm: Daten 32"/>
          <p:cNvSpPr/>
          <p:nvPr/>
        </p:nvSpPr>
        <p:spPr>
          <a:xfrm>
            <a:off x="2912017" y="3463240"/>
            <a:ext cx="2250279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</a:p>
          <a:p>
            <a:pPr algn="ctr"/>
            <a:endParaRPr lang="de-CH" dirty="0"/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3922390" y="3970688"/>
          <a:ext cx="266700" cy="371475"/>
        </p:xfrm>
        <a:graphic>
          <a:graphicData uri="http://schemas.openxmlformats.org/presentationml/2006/ole">
            <p:oleObj spid="_x0000_s28675" name="Formel" r:id="rId7" imgW="126720" imgH="1774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Matthias\Documents\GitHub\AU_estimator_doc\02_Presentation\0202_Final\Figures\inputs_auFeedback_2D_cu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1" y="3327398"/>
            <a:ext cx="3868322" cy="2826851"/>
          </a:xfrm>
          <a:prstGeom prst="rect">
            <a:avLst/>
          </a:prstGeom>
          <a:noFill/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Inputs must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b="1" dirty="0" err="1" smtClean="0">
                <a:solidFill>
                  <a:schemeClr val="bg2"/>
                </a:solidFill>
              </a:rPr>
              <a:t>applicable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b="1" dirty="0" err="1" smtClean="0">
                <a:solidFill>
                  <a:schemeClr val="bg2"/>
                </a:solidFill>
              </a:rPr>
              <a:t>sufficiently</a:t>
            </a:r>
            <a:r>
              <a:rPr lang="de-CH" b="1" dirty="0" smtClean="0">
                <a:solidFill>
                  <a:schemeClr val="bg2"/>
                </a:solidFill>
              </a:rPr>
              <a:t> </a:t>
            </a:r>
            <a:r>
              <a:rPr lang="de-CH" b="1" dirty="0" err="1" smtClean="0">
                <a:solidFill>
                  <a:schemeClr val="bg2"/>
                </a:solidFill>
              </a:rPr>
              <a:t>excited</a:t>
            </a:r>
            <a:endParaRPr lang="de-CH" b="1" dirty="0" smtClean="0">
              <a:solidFill>
                <a:schemeClr val="bg2"/>
              </a:solidFill>
            </a:endParaRPr>
          </a:p>
          <a:p>
            <a:pPr lvl="1"/>
            <a:r>
              <a:rPr lang="de-CH" b="1" dirty="0" smtClean="0"/>
              <a:t>Forward/</a:t>
            </a:r>
            <a:r>
              <a:rPr lang="de-CH" b="1" dirty="0" err="1" smtClean="0"/>
              <a:t>backward</a:t>
            </a:r>
            <a:endParaRPr lang="de-CH" dirty="0" smtClean="0"/>
          </a:p>
          <a:p>
            <a:pPr lvl="1"/>
            <a:r>
              <a:rPr lang="de-CH" b="1" dirty="0" err="1" smtClean="0"/>
              <a:t>Varying</a:t>
            </a:r>
            <a:r>
              <a:rPr lang="de-CH" b="1" dirty="0" smtClean="0"/>
              <a:t> </a:t>
            </a:r>
            <a:r>
              <a:rPr lang="de-CH" b="1" dirty="0" err="1" smtClean="0"/>
              <a:t>directions</a:t>
            </a:r>
            <a:endParaRPr lang="de-CH" dirty="0" smtClean="0"/>
          </a:p>
          <a:p>
            <a:pPr lvl="1"/>
            <a:r>
              <a:rPr lang="de-CH" dirty="0" err="1" smtClean="0"/>
              <a:t>Steady</a:t>
            </a:r>
            <a:r>
              <a:rPr lang="de-CH" dirty="0" smtClean="0"/>
              <a:t> </a:t>
            </a:r>
            <a:r>
              <a:rPr lang="de-CH" dirty="0" err="1" smtClean="0"/>
              <a:t>state</a:t>
            </a:r>
            <a:r>
              <a:rPr lang="de-CH" dirty="0" smtClean="0"/>
              <a:t> </a:t>
            </a:r>
            <a:r>
              <a:rPr lang="de-CH" dirty="0" err="1" smtClean="0"/>
              <a:t>motor</a:t>
            </a:r>
            <a:r>
              <a:rPr lang="de-CH" dirty="0" smtClean="0"/>
              <a:t> </a:t>
            </a:r>
            <a:r>
              <a:rPr lang="de-CH" dirty="0" err="1" smtClean="0"/>
              <a:t>dynamics</a:t>
            </a:r>
            <a:endParaRPr lang="de-CH" dirty="0" smtClean="0"/>
          </a:p>
          <a:p>
            <a:pPr lvl="1"/>
            <a:endParaRPr lang="de-CH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Input Pattern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9" name="auFeedbackCont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4651249" y="3108934"/>
            <a:ext cx="4331934" cy="324895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16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323850" y="1899138"/>
            <a:ext cx="8496300" cy="4409588"/>
          </a:xfrm>
        </p:spPr>
        <p:txBody>
          <a:bodyPr/>
          <a:lstStyle/>
          <a:p>
            <a:r>
              <a:rPr lang="de-CH" dirty="0" smtClean="0"/>
              <a:t>System </a:t>
            </a:r>
            <a:r>
              <a:rPr lang="de-CH" dirty="0" err="1" smtClean="0"/>
              <a:t>Overview</a:t>
            </a:r>
            <a:endParaRPr lang="de-CH" dirty="0" smtClean="0"/>
          </a:p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 smtClean="0"/>
          </a:p>
          <a:p>
            <a:pPr lvl="1"/>
            <a:r>
              <a:rPr lang="de-CH" dirty="0" smtClean="0"/>
              <a:t>Parameters</a:t>
            </a:r>
          </a:p>
          <a:p>
            <a:pPr lvl="1"/>
            <a:r>
              <a:rPr lang="de-CH" dirty="0" smtClean="0"/>
              <a:t>System Model</a:t>
            </a:r>
          </a:p>
          <a:p>
            <a:pPr lvl="1"/>
            <a:r>
              <a:rPr lang="de-CH" dirty="0" smtClean="0"/>
              <a:t>Input Pattern</a:t>
            </a:r>
          </a:p>
          <a:p>
            <a:pPr lvl="1"/>
            <a:r>
              <a:rPr lang="de-CH" dirty="0" err="1" smtClean="0"/>
              <a:t>Optimization</a:t>
            </a:r>
            <a:endParaRPr lang="de-CH" dirty="0" smtClean="0"/>
          </a:p>
          <a:p>
            <a:r>
              <a:rPr lang="de-CH" dirty="0" err="1" smtClean="0"/>
              <a:t>Results</a:t>
            </a:r>
            <a:endParaRPr lang="de-CH" dirty="0" smtClean="0"/>
          </a:p>
          <a:p>
            <a:pPr lvl="1"/>
            <a:r>
              <a:rPr lang="de-CH" dirty="0" smtClean="0"/>
              <a:t>Simulation </a:t>
            </a:r>
            <a:r>
              <a:rPr lang="de-CH" dirty="0" err="1" smtClean="0"/>
              <a:t>Results</a:t>
            </a:r>
            <a:endParaRPr lang="de-CH" dirty="0" smtClean="0"/>
          </a:p>
          <a:p>
            <a:pPr lvl="1"/>
            <a:r>
              <a:rPr lang="de-CH" dirty="0" smtClean="0"/>
              <a:t>Experimental </a:t>
            </a:r>
            <a:r>
              <a:rPr lang="de-CH" dirty="0" err="1" smtClean="0"/>
              <a:t>Results</a:t>
            </a:r>
            <a:endParaRPr lang="de-CH" dirty="0" smtClean="0"/>
          </a:p>
          <a:p>
            <a:pPr lvl="1"/>
            <a:r>
              <a:rPr lang="de-CH" dirty="0" err="1" smtClean="0"/>
              <a:t>Ground</a:t>
            </a:r>
            <a:r>
              <a:rPr lang="de-CH" dirty="0" smtClean="0"/>
              <a:t> </a:t>
            </a:r>
            <a:r>
              <a:rPr lang="de-CH" dirty="0" err="1" smtClean="0"/>
              <a:t>Truth</a:t>
            </a:r>
            <a:endParaRPr lang="de-CH" dirty="0" smtClean="0"/>
          </a:p>
          <a:p>
            <a:r>
              <a:rPr lang="de-CH" dirty="0" err="1" smtClean="0"/>
              <a:t>Conclusion</a:t>
            </a:r>
            <a:r>
              <a:rPr lang="de-CH" dirty="0" smtClean="0"/>
              <a:t> &amp; Outlook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lstStyle/>
          <a:p>
            <a:r>
              <a:rPr lang="de-CH" dirty="0" smtClean="0"/>
              <a:t>Content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erade Verbindung 51"/>
          <p:cNvCxnSpPr>
            <a:stCxn id="21" idx="1"/>
            <a:endCxn id="47" idx="3"/>
          </p:cNvCxnSpPr>
          <p:nvPr/>
        </p:nvCxnSpPr>
        <p:spPr>
          <a:xfrm>
            <a:off x="5485758" y="4600130"/>
            <a:ext cx="741877" cy="2438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Object</a:t>
            </a:r>
            <a:r>
              <a:rPr lang="de-CH" dirty="0" smtClean="0"/>
              <a:t> </a:t>
            </a:r>
            <a:r>
              <a:rPr lang="de-CH" dirty="0" err="1" smtClean="0"/>
              <a:t>oriented</a:t>
            </a:r>
            <a:r>
              <a:rPr lang="de-CH" dirty="0" smtClean="0"/>
              <a:t> </a:t>
            </a:r>
            <a:r>
              <a:rPr lang="de-CH" dirty="0" err="1" smtClean="0"/>
              <a:t>simulator</a:t>
            </a:r>
            <a:r>
              <a:rPr lang="de-CH" dirty="0" smtClean="0"/>
              <a:t> in </a:t>
            </a:r>
            <a:r>
              <a:rPr lang="de-CH" cap="small" dirty="0" err="1" smtClean="0"/>
              <a:t>Matlab</a:t>
            </a:r>
            <a:endParaRPr lang="de-CH" cap="small" dirty="0" smtClean="0"/>
          </a:p>
          <a:p>
            <a:r>
              <a:rPr lang="de-CH" dirty="0" smtClean="0"/>
              <a:t>Modular </a:t>
            </a:r>
            <a:r>
              <a:rPr lang="de-CH" dirty="0" err="1" smtClean="0"/>
              <a:t>concept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(</a:t>
            </a:r>
            <a:r>
              <a:rPr lang="de-CH" dirty="0" err="1" smtClean="0"/>
              <a:t>almost</a:t>
            </a:r>
            <a:r>
              <a:rPr lang="de-CH" dirty="0" smtClean="0"/>
              <a:t>) </a:t>
            </a:r>
            <a:r>
              <a:rPr lang="de-CH" dirty="0" err="1" smtClean="0"/>
              <a:t>arbitrary</a:t>
            </a:r>
            <a:r>
              <a:rPr lang="de-CH" dirty="0" smtClean="0"/>
              <a:t> </a:t>
            </a:r>
            <a:r>
              <a:rPr lang="de-CH" dirty="0" err="1" smtClean="0"/>
              <a:t>blimps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Simulator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28.05.2014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829994" y="4009292"/>
            <a:ext cx="1533378" cy="7877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Part</a:t>
            </a:r>
          </a:p>
          <a:p>
            <a:pPr algn="ctr"/>
            <a:r>
              <a:rPr lang="de-CH" sz="1200" dirty="0" smtClean="0"/>
              <a:t>mass, </a:t>
            </a:r>
            <a:r>
              <a:rPr lang="de-CH" sz="1200" dirty="0" err="1" smtClean="0"/>
              <a:t>inertia</a:t>
            </a:r>
            <a:r>
              <a:rPr lang="de-CH" sz="1200" dirty="0" smtClean="0"/>
              <a:t>, </a:t>
            </a:r>
            <a:r>
              <a:rPr lang="de-CH" sz="1200" dirty="0" err="1" smtClean="0"/>
              <a:t>dimension</a:t>
            </a:r>
            <a:r>
              <a:rPr lang="de-CH" sz="1200" dirty="0" smtClean="0"/>
              <a:t>, </a:t>
            </a:r>
            <a:r>
              <a:rPr lang="de-CH" sz="1200" dirty="0" err="1" smtClean="0"/>
              <a:t>c</a:t>
            </a:r>
            <a:r>
              <a:rPr lang="de-CH" sz="1200" baseline="-25000" dirty="0" err="1" smtClean="0"/>
              <a:t>w</a:t>
            </a:r>
            <a:r>
              <a:rPr lang="de-CH" sz="1200" dirty="0" smtClean="0"/>
              <a:t>, …</a:t>
            </a:r>
            <a:endParaRPr lang="de-CH" dirty="0"/>
          </a:p>
        </p:txBody>
      </p:sp>
      <p:sp>
        <p:nvSpPr>
          <p:cNvPr id="9" name="Rechteck 8"/>
          <p:cNvSpPr/>
          <p:nvPr/>
        </p:nvSpPr>
        <p:spPr>
          <a:xfrm>
            <a:off x="829994" y="3083169"/>
            <a:ext cx="1533378" cy="787790"/>
          </a:xfrm>
          <a:prstGeom prst="rect">
            <a:avLst/>
          </a:prstGeom>
          <a:ln w="571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Assembly</a:t>
            </a:r>
          </a:p>
          <a:p>
            <a:pPr algn="ctr"/>
            <a:r>
              <a:rPr lang="en-US" sz="1200" dirty="0" smtClean="0"/>
              <a:t>parts, Hamiltonians, …</a:t>
            </a:r>
            <a:endParaRPr lang="en-US" dirty="0"/>
          </a:p>
        </p:txBody>
      </p:sp>
      <p:sp>
        <p:nvSpPr>
          <p:cNvPr id="10" name="Rechteck 9"/>
          <p:cNvSpPr/>
          <p:nvPr/>
        </p:nvSpPr>
        <p:spPr>
          <a:xfrm>
            <a:off x="829994" y="4921348"/>
            <a:ext cx="1533378" cy="787790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dist="88900" dir="2700000" algn="tl" rotWithShape="0">
              <a:schemeClr val="bg2">
                <a:lumMod val="75000"/>
                <a:alpha val="70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Actuator</a:t>
            </a:r>
            <a:endParaRPr lang="de-CH" dirty="0" smtClean="0"/>
          </a:p>
          <a:p>
            <a:pPr algn="ctr"/>
            <a:r>
              <a:rPr lang="de-CH" sz="1200" dirty="0" smtClean="0"/>
              <a:t>States, </a:t>
            </a:r>
            <a:r>
              <a:rPr lang="de-CH" sz="1200" dirty="0" err="1" smtClean="0"/>
              <a:t>active</a:t>
            </a:r>
            <a:r>
              <a:rPr lang="de-CH" sz="1200" dirty="0" smtClean="0"/>
              <a:t> </a:t>
            </a:r>
            <a:r>
              <a:rPr lang="de-CH" sz="1200" dirty="0" err="1" smtClean="0"/>
              <a:t>forces</a:t>
            </a:r>
            <a:r>
              <a:rPr lang="de-CH" sz="1200" dirty="0" smtClean="0"/>
              <a:t> …</a:t>
            </a:r>
            <a:endParaRPr lang="de-CH" dirty="0"/>
          </a:p>
        </p:txBody>
      </p:sp>
      <p:cxnSp>
        <p:nvCxnSpPr>
          <p:cNvPr id="36" name="Gerade Verbindung 35"/>
          <p:cNvCxnSpPr>
            <a:stCxn id="12" idx="1"/>
            <a:endCxn id="13" idx="3"/>
          </p:cNvCxnSpPr>
          <p:nvPr/>
        </p:nvCxnSpPr>
        <p:spPr>
          <a:xfrm flipH="1">
            <a:off x="3504668" y="3674007"/>
            <a:ext cx="1782421" cy="34231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Gerade Verbindung 37"/>
          <p:cNvCxnSpPr>
            <a:stCxn id="12" idx="1"/>
            <a:endCxn id="15" idx="3"/>
          </p:cNvCxnSpPr>
          <p:nvPr/>
        </p:nvCxnSpPr>
        <p:spPr>
          <a:xfrm flipH="1">
            <a:off x="5281782" y="3674007"/>
            <a:ext cx="5307" cy="34231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12" idx="1"/>
            <a:endCxn id="26" idx="3"/>
          </p:cNvCxnSpPr>
          <p:nvPr/>
        </p:nvCxnSpPr>
        <p:spPr>
          <a:xfrm>
            <a:off x="5287089" y="3674007"/>
            <a:ext cx="2032055" cy="34231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21" idx="1"/>
            <a:endCxn id="30" idx="3"/>
          </p:cNvCxnSpPr>
          <p:nvPr/>
        </p:nvCxnSpPr>
        <p:spPr>
          <a:xfrm flipH="1">
            <a:off x="4440016" y="4600130"/>
            <a:ext cx="1045742" cy="22274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21" idx="1"/>
            <a:endCxn id="31" idx="3"/>
          </p:cNvCxnSpPr>
          <p:nvPr/>
        </p:nvCxnSpPr>
        <p:spPr>
          <a:xfrm flipH="1">
            <a:off x="5469339" y="4600130"/>
            <a:ext cx="16419" cy="22274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26" idx="1"/>
            <a:endCxn id="27" idx="3"/>
          </p:cNvCxnSpPr>
          <p:nvPr/>
        </p:nvCxnSpPr>
        <p:spPr>
          <a:xfrm flipH="1">
            <a:off x="7039620" y="4396154"/>
            <a:ext cx="279524" cy="25790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>
            <a:stCxn id="26" idx="1"/>
            <a:endCxn id="28" idx="3"/>
          </p:cNvCxnSpPr>
          <p:nvPr/>
        </p:nvCxnSpPr>
        <p:spPr>
          <a:xfrm>
            <a:off x="7319144" y="4396154"/>
            <a:ext cx="525150" cy="25790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2808316" y="3094888"/>
            <a:ext cx="5620492" cy="2268000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Diagonal liegende Ecken des Rechtecks schneiden 11"/>
          <p:cNvSpPr/>
          <p:nvPr/>
        </p:nvSpPr>
        <p:spPr>
          <a:xfrm>
            <a:off x="4689212" y="3294179"/>
            <a:ext cx="1195754" cy="379828"/>
          </a:xfrm>
          <a:prstGeom prst="snip2DiagRect">
            <a:avLst/>
          </a:prstGeom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Skye</a:t>
            </a:r>
            <a:endParaRPr lang="de-CH" dirty="0"/>
          </a:p>
        </p:txBody>
      </p:sp>
      <p:sp>
        <p:nvSpPr>
          <p:cNvPr id="13" name="Diagonal liegende Ecken des Rechtecks schneiden 12"/>
          <p:cNvSpPr/>
          <p:nvPr/>
        </p:nvSpPr>
        <p:spPr>
          <a:xfrm>
            <a:off x="2906791" y="4016326"/>
            <a:ext cx="1195754" cy="379828"/>
          </a:xfrm>
          <a:prstGeom prst="snip2Diag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Hull</a:t>
            </a:r>
            <a:endParaRPr lang="de-CH" dirty="0"/>
          </a:p>
        </p:txBody>
      </p:sp>
      <p:grpSp>
        <p:nvGrpSpPr>
          <p:cNvPr id="58" name="Gruppieren 57"/>
          <p:cNvGrpSpPr/>
          <p:nvPr/>
        </p:nvGrpSpPr>
        <p:grpSpPr>
          <a:xfrm>
            <a:off x="6661620" y="4016326"/>
            <a:ext cx="1326674" cy="1017558"/>
            <a:chOff x="7125864" y="4213278"/>
            <a:chExt cx="1326674" cy="1017558"/>
          </a:xfrm>
        </p:grpSpPr>
        <p:sp>
          <p:nvSpPr>
            <p:cNvPr id="26" name="Diagonal liegende Ecken des Rechtecks schneiden 25"/>
            <p:cNvSpPr/>
            <p:nvPr/>
          </p:nvSpPr>
          <p:spPr>
            <a:xfrm>
              <a:off x="7185511" y="4213278"/>
              <a:ext cx="1195754" cy="379828"/>
            </a:xfrm>
            <a:prstGeom prst="snip2DiagRect">
              <a:avLst/>
            </a:prstGeom>
            <a:ln w="381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Eye</a:t>
              </a:r>
              <a:endParaRPr lang="de-CH" dirty="0"/>
            </a:p>
          </p:txBody>
        </p:sp>
        <p:sp>
          <p:nvSpPr>
            <p:cNvPr id="27" name="Diagonal liegende Ecken des Rechtecks schneiden 26"/>
            <p:cNvSpPr/>
            <p:nvPr/>
          </p:nvSpPr>
          <p:spPr>
            <a:xfrm>
              <a:off x="7125864" y="4851008"/>
              <a:ext cx="756000" cy="379828"/>
            </a:xfrm>
            <a:prstGeom prst="snip2Diag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</a:t>
              </a:r>
              <a:endParaRPr lang="de-CH" dirty="0"/>
            </a:p>
          </p:txBody>
        </p:sp>
        <p:sp>
          <p:nvSpPr>
            <p:cNvPr id="28" name="Diagonal liegende Ecken des Rechtecks schneiden 27"/>
            <p:cNvSpPr/>
            <p:nvPr/>
          </p:nvSpPr>
          <p:spPr>
            <a:xfrm>
              <a:off x="8164538" y="4851008"/>
              <a:ext cx="288000" cy="379828"/>
            </a:xfrm>
            <a:prstGeom prst="snip2Diag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…</a:t>
              </a:r>
              <a:endParaRPr lang="de-CH" dirty="0"/>
            </a:p>
          </p:txBody>
        </p:sp>
      </p:grpSp>
      <p:sp>
        <p:nvSpPr>
          <p:cNvPr id="54" name="Textfeld 53"/>
          <p:cNvSpPr txBox="1"/>
          <p:nvPr/>
        </p:nvSpPr>
        <p:spPr>
          <a:xfrm>
            <a:off x="6563144" y="3080820"/>
            <a:ext cx="1865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200" i="1" dirty="0" err="1" smtClean="0"/>
              <a:t>Simplified</a:t>
            </a:r>
            <a:r>
              <a:rPr lang="de-CH" sz="1200" i="1" dirty="0" smtClean="0"/>
              <a:t> </a:t>
            </a:r>
            <a:r>
              <a:rPr lang="de-CH" sz="1200" i="1" dirty="0" err="1" smtClean="0"/>
              <a:t>view</a:t>
            </a:r>
            <a:endParaRPr lang="de-CH" sz="1200" i="1" dirty="0"/>
          </a:p>
        </p:txBody>
      </p:sp>
      <p:cxnSp>
        <p:nvCxnSpPr>
          <p:cNvPr id="56" name="Gerade Verbindung mit Pfeil 55"/>
          <p:cNvCxnSpPr>
            <a:stCxn id="13" idx="0"/>
            <a:endCxn id="15" idx="2"/>
          </p:cNvCxnSpPr>
          <p:nvPr/>
        </p:nvCxnSpPr>
        <p:spPr>
          <a:xfrm>
            <a:off x="4102545" y="4206240"/>
            <a:ext cx="58136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 34"/>
          <p:cNvSpPr/>
          <p:nvPr/>
        </p:nvSpPr>
        <p:spPr>
          <a:xfrm>
            <a:off x="2808316" y="5728102"/>
            <a:ext cx="2079565" cy="59958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Simulator</a:t>
            </a:r>
            <a:endParaRPr lang="de-CH" dirty="0"/>
          </a:p>
        </p:txBody>
      </p:sp>
      <p:sp>
        <p:nvSpPr>
          <p:cNvPr id="37" name="Rechteck 36"/>
          <p:cNvSpPr/>
          <p:nvPr/>
        </p:nvSpPr>
        <p:spPr>
          <a:xfrm>
            <a:off x="5767459" y="5728102"/>
            <a:ext cx="1591370" cy="59958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Dataset</a:t>
            </a:r>
            <a:endParaRPr lang="de-CH" dirty="0"/>
          </a:p>
        </p:txBody>
      </p:sp>
      <p:sp>
        <p:nvSpPr>
          <p:cNvPr id="41" name="Pfeil nach unten 40"/>
          <p:cNvSpPr/>
          <p:nvPr/>
        </p:nvSpPr>
        <p:spPr>
          <a:xfrm rot="16200000">
            <a:off x="5134053" y="5800706"/>
            <a:ext cx="416815" cy="398109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45" name="Gruppieren 44"/>
          <p:cNvGrpSpPr/>
          <p:nvPr/>
        </p:nvGrpSpPr>
        <p:grpSpPr>
          <a:xfrm>
            <a:off x="3360943" y="5405092"/>
            <a:ext cx="974310" cy="231090"/>
            <a:chOff x="3784206" y="5405092"/>
            <a:chExt cx="974310" cy="231090"/>
          </a:xfrm>
        </p:grpSpPr>
        <p:sp>
          <p:nvSpPr>
            <p:cNvPr id="39" name="Pfeil nach unten 38"/>
            <p:cNvSpPr/>
            <p:nvPr/>
          </p:nvSpPr>
          <p:spPr>
            <a:xfrm>
              <a:off x="3784206" y="5405092"/>
              <a:ext cx="416815" cy="231090"/>
            </a:xfrm>
            <a:prstGeom prst="downArrow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3" name="Pfeil nach unten 42"/>
            <p:cNvSpPr/>
            <p:nvPr/>
          </p:nvSpPr>
          <p:spPr>
            <a:xfrm flipV="1">
              <a:off x="4341701" y="5405092"/>
              <a:ext cx="416815" cy="231090"/>
            </a:xfrm>
            <a:prstGeom prst="downArrow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49" name="Gruppieren 48"/>
          <p:cNvGrpSpPr/>
          <p:nvPr/>
        </p:nvGrpSpPr>
        <p:grpSpPr>
          <a:xfrm>
            <a:off x="3918438" y="4016326"/>
            <a:ext cx="2453197" cy="1207472"/>
            <a:chOff x="3918438" y="4016326"/>
            <a:chExt cx="2453197" cy="1207472"/>
          </a:xfrm>
        </p:grpSpPr>
        <p:grpSp>
          <p:nvGrpSpPr>
            <p:cNvPr id="57" name="Gruppieren 56"/>
            <p:cNvGrpSpPr/>
            <p:nvPr/>
          </p:nvGrpSpPr>
          <p:grpSpPr>
            <a:xfrm>
              <a:off x="3918438" y="4016326"/>
              <a:ext cx="2165197" cy="1188146"/>
              <a:chOff x="4382682" y="4213278"/>
              <a:chExt cx="2165197" cy="1188146"/>
            </a:xfrm>
          </p:grpSpPr>
          <p:grpSp>
            <p:nvGrpSpPr>
              <p:cNvPr id="34" name="Gruppieren 33"/>
              <p:cNvGrpSpPr/>
              <p:nvPr/>
            </p:nvGrpSpPr>
            <p:grpSpPr>
              <a:xfrm>
                <a:off x="5148149" y="4213278"/>
                <a:ext cx="1399730" cy="583804"/>
                <a:chOff x="4893211" y="5073748"/>
                <a:chExt cx="1399730" cy="583804"/>
              </a:xfrm>
            </p:grpSpPr>
            <p:sp>
              <p:nvSpPr>
                <p:cNvPr id="15" name="Diagonal liegende Ecken des Rechtecks schneiden 14"/>
                <p:cNvSpPr/>
                <p:nvPr/>
              </p:nvSpPr>
              <p:spPr>
                <a:xfrm>
                  <a:off x="4893211" y="5073748"/>
                  <a:ext cx="1195754" cy="379828"/>
                </a:xfrm>
                <a:prstGeom prst="snip2DiagRect">
                  <a:avLst/>
                </a:prstGeom>
                <a:ln w="38100"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CH" dirty="0" smtClean="0"/>
                    <a:t>AU</a:t>
                  </a:r>
                  <a:endParaRPr lang="de-CH" dirty="0"/>
                </a:p>
              </p:txBody>
            </p:sp>
            <p:sp>
              <p:nvSpPr>
                <p:cNvPr id="19" name="Diagonal liegende Ecken des Rechtecks schneiden 18"/>
                <p:cNvSpPr/>
                <p:nvPr/>
              </p:nvSpPr>
              <p:spPr>
                <a:xfrm>
                  <a:off x="4961203" y="5141740"/>
                  <a:ext cx="1195754" cy="379828"/>
                </a:xfrm>
                <a:prstGeom prst="snip2DiagRect">
                  <a:avLst/>
                </a:prstGeom>
                <a:ln w="38100"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CH" dirty="0" smtClean="0"/>
                    <a:t>AU</a:t>
                  </a:r>
                  <a:endParaRPr lang="de-CH" dirty="0"/>
                </a:p>
              </p:txBody>
            </p:sp>
            <p:sp>
              <p:nvSpPr>
                <p:cNvPr id="20" name="Diagonal liegende Ecken des Rechtecks schneiden 19"/>
                <p:cNvSpPr/>
                <p:nvPr/>
              </p:nvSpPr>
              <p:spPr>
                <a:xfrm>
                  <a:off x="5029195" y="5209732"/>
                  <a:ext cx="1195754" cy="379828"/>
                </a:xfrm>
                <a:prstGeom prst="snip2DiagRect">
                  <a:avLst/>
                </a:prstGeom>
                <a:ln w="38100"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CH" dirty="0" smtClean="0"/>
                    <a:t>AU</a:t>
                  </a:r>
                  <a:endParaRPr lang="de-CH" dirty="0"/>
                </a:p>
              </p:txBody>
            </p:sp>
            <p:sp>
              <p:nvSpPr>
                <p:cNvPr id="21" name="Diagonal liegende Ecken des Rechtecks schneiden 20"/>
                <p:cNvSpPr/>
                <p:nvPr/>
              </p:nvSpPr>
              <p:spPr>
                <a:xfrm>
                  <a:off x="5097187" y="5277724"/>
                  <a:ext cx="1195754" cy="379828"/>
                </a:xfrm>
                <a:prstGeom prst="snip2DiagRect">
                  <a:avLst/>
                </a:prstGeom>
                <a:ln w="38100"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CH" dirty="0" smtClean="0"/>
                    <a:t>AU</a:t>
                  </a:r>
                  <a:endParaRPr lang="de-CH" dirty="0"/>
                </a:p>
              </p:txBody>
            </p:sp>
          </p:grpSp>
          <p:sp>
            <p:nvSpPr>
              <p:cNvPr id="30" name="Diagonal liegende Ecken des Rechtecks schneiden 29"/>
              <p:cNvSpPr/>
              <p:nvPr/>
            </p:nvSpPr>
            <p:spPr>
              <a:xfrm>
                <a:off x="4382682" y="5019824"/>
                <a:ext cx="1043155" cy="381600"/>
              </a:xfrm>
              <a:prstGeom prst="snip2DiagRect">
                <a:avLst/>
              </a:prstGeom>
              <a:ln w="12700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 err="1" smtClean="0"/>
                  <a:t>Taring</a:t>
                </a:r>
                <a:endParaRPr lang="de-CH" dirty="0"/>
              </a:p>
            </p:txBody>
          </p:sp>
          <p:sp>
            <p:nvSpPr>
              <p:cNvPr id="31" name="Diagonal liegende Ecken des Rechtecks schneiden 30"/>
              <p:cNvSpPr/>
              <p:nvPr/>
            </p:nvSpPr>
            <p:spPr>
              <a:xfrm>
                <a:off x="5555583" y="5019824"/>
                <a:ext cx="756000" cy="379828"/>
              </a:xfrm>
              <a:prstGeom prst="snip2DiagRect">
                <a:avLst/>
              </a:prstGeom>
              <a:ln w="12700"/>
              <a:effectLst>
                <a:outerShdw blurRad="12700" dist="88900" dir="2700000">
                  <a:schemeClr val="bg2">
                    <a:lumMod val="75000"/>
                  </a:scheme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 err="1" smtClean="0"/>
                  <a:t>Act</a:t>
                </a:r>
                <a:endParaRPr lang="de-CH" dirty="0"/>
              </a:p>
            </p:txBody>
          </p:sp>
        </p:grpSp>
        <p:sp>
          <p:nvSpPr>
            <p:cNvPr id="47" name="Diagonal liegende Ecken des Rechtecks schneiden 46"/>
            <p:cNvSpPr/>
            <p:nvPr/>
          </p:nvSpPr>
          <p:spPr>
            <a:xfrm>
              <a:off x="6083635" y="4843970"/>
              <a:ext cx="288000" cy="379828"/>
            </a:xfrm>
            <a:prstGeom prst="snip2Diag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…</a:t>
              </a:r>
              <a:endParaRPr lang="de-CH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Experimental Results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err="1" smtClean="0"/>
              <a:t>Groundtruth</a:t>
            </a:r>
            <a:r>
              <a:rPr lang="en-US" dirty="0" smtClean="0"/>
              <a:t> with </a:t>
            </a:r>
            <a:r>
              <a:rPr lang="en-US" dirty="0" err="1" smtClean="0"/>
              <a:t>Leica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7" name="Picture 3" descr="C:\Users\Matthias\AppData\Local\Microsoft\Windows\INetCache\IE\M3XKW46T\skye_cad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18095"/>
          <a:stretch>
            <a:fillRect/>
          </a:stretch>
        </p:blipFill>
        <p:spPr bwMode="auto">
          <a:xfrm>
            <a:off x="5044593" y="1514735"/>
            <a:ext cx="4212767" cy="3315067"/>
          </a:xfrm>
          <a:prstGeom prst="rect">
            <a:avLst/>
          </a:prstGeom>
          <a:noFill/>
        </p:spPr>
      </p:pic>
      <p:grpSp>
        <p:nvGrpSpPr>
          <p:cNvPr id="20" name="Gruppieren 19"/>
          <p:cNvGrpSpPr/>
          <p:nvPr/>
        </p:nvGrpSpPr>
        <p:grpSpPr>
          <a:xfrm>
            <a:off x="5418184" y="2745171"/>
            <a:ext cx="1459523" cy="1839784"/>
            <a:chOff x="5418184" y="2491947"/>
            <a:chExt cx="1459523" cy="1839784"/>
          </a:xfrm>
        </p:grpSpPr>
        <p:sp>
          <p:nvSpPr>
            <p:cNvPr id="8" name="Rechteck 7"/>
            <p:cNvSpPr/>
            <p:nvPr/>
          </p:nvSpPr>
          <p:spPr>
            <a:xfrm rot="3505838">
              <a:off x="5228054" y="2682077"/>
              <a:ext cx="1839784" cy="1459523"/>
            </a:xfrm>
            <a:prstGeom prst="rect">
              <a:avLst/>
            </a:prstGeom>
            <a:solidFill>
              <a:srgbClr val="99CCFF">
                <a:alpha val="23922"/>
              </a:srgbClr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0" name="Gerade Verbindung mit Pfeil 9"/>
            <p:cNvCxnSpPr/>
            <p:nvPr/>
          </p:nvCxnSpPr>
          <p:spPr>
            <a:xfrm flipV="1">
              <a:off x="6066693" y="3112476"/>
              <a:ext cx="518746" cy="3077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/>
            <p:cNvCxnSpPr/>
            <p:nvPr/>
          </p:nvCxnSpPr>
          <p:spPr>
            <a:xfrm>
              <a:off x="6066693" y="3420207"/>
              <a:ext cx="290146" cy="5451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Bogen 12"/>
            <p:cNvSpPr/>
            <p:nvPr/>
          </p:nvSpPr>
          <p:spPr>
            <a:xfrm>
              <a:off x="5873264" y="3077308"/>
              <a:ext cx="641839" cy="694593"/>
            </a:xfrm>
            <a:prstGeom prst="arc">
              <a:avLst>
                <a:gd name="adj1" fmla="val 19002085"/>
                <a:gd name="adj2" fmla="val 1292039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5" name="Gerade Verbindung 14"/>
            <p:cNvCxnSpPr/>
            <p:nvPr/>
          </p:nvCxnSpPr>
          <p:spPr>
            <a:xfrm>
              <a:off x="6066693" y="3420207"/>
              <a:ext cx="540000" cy="14400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/>
            <p:cNvSpPr txBox="1"/>
            <p:nvPr/>
          </p:nvSpPr>
          <p:spPr>
            <a:xfrm>
              <a:off x="6365639" y="2813548"/>
              <a:ext cx="27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x</a:t>
              </a:r>
              <a:endParaRPr lang="de-CH" dirty="0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6298966" y="3719086"/>
              <a:ext cx="27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y</a:t>
              </a:r>
              <a:endParaRPr lang="de-CH" dirty="0"/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6246571" y="3191581"/>
              <a:ext cx="537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α</a:t>
              </a:r>
              <a:endParaRPr lang="de-CH" dirty="0"/>
            </a:p>
          </p:txBody>
        </p:sp>
      </p:grpSp>
      <p:pic>
        <p:nvPicPr>
          <p:cNvPr id="23" name="Simulation1m20deg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510888" y="2196169"/>
            <a:ext cx="4061112" cy="3045834"/>
          </a:xfrm>
          <a:prstGeom prst="rect">
            <a:avLst/>
          </a:prstGeom>
        </p:spPr>
      </p:pic>
      <p:sp>
        <p:nvSpPr>
          <p:cNvPr id="24" name="Rechteck 23"/>
          <p:cNvSpPr/>
          <p:nvPr/>
        </p:nvSpPr>
        <p:spPr>
          <a:xfrm>
            <a:off x="3512283" y="5298275"/>
            <a:ext cx="1026941" cy="1043497"/>
          </a:xfrm>
          <a:prstGeom prst="rect">
            <a:avLst/>
          </a:prstGeom>
          <a:solidFill>
            <a:srgbClr val="EAEAEA"/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 err="1" smtClean="0">
                <a:solidFill>
                  <a:srgbClr val="00B050"/>
                </a:solidFill>
              </a:rPr>
              <a:t>Init</a:t>
            </a:r>
            <a:endParaRPr lang="de-CH" b="1" dirty="0" smtClean="0">
              <a:solidFill>
                <a:srgbClr val="00B050"/>
              </a:solidFill>
            </a:endParaRPr>
          </a:p>
          <a:p>
            <a:pPr algn="ctr"/>
            <a:r>
              <a:rPr lang="de-CH" b="1" dirty="0" smtClean="0">
                <a:solidFill>
                  <a:srgbClr val="0070C0"/>
                </a:solidFill>
              </a:rPr>
              <a:t>True</a:t>
            </a:r>
          </a:p>
          <a:p>
            <a:pPr algn="ctr"/>
            <a:r>
              <a:rPr lang="de-CH" b="1" dirty="0" smtClean="0">
                <a:solidFill>
                  <a:srgbClr val="FF0000"/>
                </a:solidFill>
              </a:rPr>
              <a:t>Batch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510888" y="5298275"/>
            <a:ext cx="189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6 LMA </a:t>
            </a:r>
            <a:r>
              <a:rPr lang="de-CH" dirty="0" err="1" smtClean="0"/>
              <a:t>Iterations</a:t>
            </a:r>
            <a:endParaRPr lang="de-CH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>
                <p:cTn id="2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Simulation: </a:t>
            </a:r>
            <a:r>
              <a:rPr lang="de-CH" dirty="0" err="1" smtClean="0"/>
              <a:t>Casestudies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59399" name="Picture 7" descr="C:\Users\Matthias\Documents\GitHub\AU_estimator_doc\02_Presentation\0202_Final\Figures\casestudies\center_of_gravit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6005" y="4010209"/>
            <a:ext cx="3142286" cy="2160000"/>
          </a:xfrm>
          <a:prstGeom prst="rect">
            <a:avLst/>
          </a:prstGeom>
          <a:noFill/>
        </p:spPr>
      </p:pic>
      <p:pic>
        <p:nvPicPr>
          <p:cNvPr id="59400" name="Picture 8" descr="C:\Users\Matthias\Documents\GitHub\AU_estimator_doc\02_Presentation\0202_Final\Figures\casestudies\angl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5338" y="1677122"/>
            <a:ext cx="3142286" cy="2160000"/>
          </a:xfrm>
          <a:prstGeom prst="rect">
            <a:avLst/>
          </a:prstGeom>
          <a:noFill/>
        </p:spPr>
      </p:pic>
      <p:pic>
        <p:nvPicPr>
          <p:cNvPr id="59401" name="Picture 9" descr="C:\Users\Matthias\Documents\GitHub\AU_estimator_doc\02_Presentation\0202_Final\Figures\casestudies\posi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26005" y="1677122"/>
            <a:ext cx="3142286" cy="2160000"/>
          </a:xfrm>
          <a:prstGeom prst="rect">
            <a:avLst/>
          </a:prstGeom>
          <a:noFill/>
        </p:spPr>
      </p:pic>
      <p:pic>
        <p:nvPicPr>
          <p:cNvPr id="59402" name="Picture 10" descr="C:\Users\Matthias\Documents\GitHub\AU_estimator_doc\02_Presentation\0202_Final\Figures\casestudies\inertia_tenso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95338" y="4010209"/>
            <a:ext cx="3142286" cy="2160000"/>
          </a:xfrm>
          <a:prstGeom prst="rect">
            <a:avLst/>
          </a:prstGeom>
          <a:noFill/>
        </p:spPr>
      </p:pic>
      <p:sp>
        <p:nvSpPr>
          <p:cNvPr id="16" name="Textfeld 15"/>
          <p:cNvSpPr txBox="1"/>
          <p:nvPr/>
        </p:nvSpPr>
        <p:spPr>
          <a:xfrm>
            <a:off x="6092284" y="6071733"/>
            <a:ext cx="2443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/>
              <a:t>16 </a:t>
            </a:r>
            <a:r>
              <a:rPr lang="de-CH" sz="1400" dirty="0" err="1" smtClean="0"/>
              <a:t>simulations</a:t>
            </a:r>
            <a:r>
              <a:rPr lang="de-CH" sz="1400" dirty="0" smtClean="0"/>
              <a:t> à </a:t>
            </a:r>
            <a:r>
              <a:rPr lang="de-CH" sz="1400" dirty="0" smtClean="0"/>
              <a:t>40 </a:t>
            </a:r>
            <a:r>
              <a:rPr lang="de-CH" sz="1400" dirty="0" err="1" smtClean="0"/>
              <a:t>seconds</a:t>
            </a:r>
            <a:endParaRPr lang="de-CH" sz="1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Simulation: </a:t>
            </a:r>
            <a:r>
              <a:rPr lang="de-CH" dirty="0" err="1" smtClean="0"/>
              <a:t>Convergence</a:t>
            </a:r>
            <a:r>
              <a:rPr lang="de-CH" dirty="0" smtClean="0"/>
              <a:t> Region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87400" y="5778024"/>
            <a:ext cx="688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Initial Parameters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about</a:t>
            </a:r>
            <a:r>
              <a:rPr lang="de-CH" dirty="0" smtClean="0"/>
              <a:t> </a:t>
            </a:r>
            <a:r>
              <a:rPr lang="de-CH" b="1" dirty="0" smtClean="0">
                <a:solidFill>
                  <a:schemeClr val="bg2"/>
                </a:solidFill>
              </a:rPr>
              <a:t>1m </a:t>
            </a:r>
            <a:r>
              <a:rPr lang="de-CH" b="1" dirty="0" err="1" smtClean="0">
                <a:solidFill>
                  <a:schemeClr val="bg2"/>
                </a:solidFill>
              </a:rPr>
              <a:t>or</a:t>
            </a:r>
            <a:r>
              <a:rPr lang="de-CH" b="1" dirty="0" smtClean="0">
                <a:solidFill>
                  <a:schemeClr val="bg2"/>
                </a:solidFill>
              </a:rPr>
              <a:t> 120° </a:t>
            </a:r>
            <a:r>
              <a:rPr lang="de-CH" dirty="0" smtClean="0"/>
              <a:t>apart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true</a:t>
            </a:r>
            <a:r>
              <a:rPr lang="de-CH" dirty="0" smtClean="0"/>
              <a:t> </a:t>
            </a:r>
            <a:r>
              <a:rPr lang="de-CH" dirty="0" err="1" smtClean="0"/>
              <a:t>value</a:t>
            </a:r>
            <a:endParaRPr lang="de-CH" dirty="0"/>
          </a:p>
        </p:txBody>
      </p:sp>
      <p:pic>
        <p:nvPicPr>
          <p:cNvPr id="10" name="Picture 2" descr="C:\Users\Matthias\Documents\GitHub\AU_estimator_doc\02_Presentation\0202_Final\Figures\convergence_analysis_init_deviation_sim_bar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6322" y="1567974"/>
            <a:ext cx="5391681" cy="4210050"/>
          </a:xfrm>
          <a:prstGeom prst="rect">
            <a:avLst/>
          </a:prstGeom>
          <a:noFill/>
        </p:spPr>
      </p:pic>
      <p:pic>
        <p:nvPicPr>
          <p:cNvPr id="8" name="Picture 3" descr="C:\Users\Matthias\AppData\Local\Microsoft\Windows\INetCache\IE\M3XKW46T\skye_cad.png"/>
          <p:cNvPicPr>
            <a:picLocks noChangeAspect="1" noChangeArrowheads="1"/>
          </p:cNvPicPr>
          <p:nvPr/>
        </p:nvPicPr>
        <p:blipFill>
          <a:blip r:embed="rId4" cstate="print"/>
          <a:srcRect l="18095"/>
          <a:stretch>
            <a:fillRect/>
          </a:stretch>
        </p:blipFill>
        <p:spPr bwMode="auto">
          <a:xfrm>
            <a:off x="6250969" y="1514736"/>
            <a:ext cx="2893031" cy="2276554"/>
          </a:xfrm>
          <a:prstGeom prst="rect">
            <a:avLst/>
          </a:prstGeom>
          <a:noFill/>
        </p:spPr>
      </p:pic>
      <p:sp>
        <p:nvSpPr>
          <p:cNvPr id="11" name="Rechteck 10"/>
          <p:cNvSpPr/>
          <p:nvPr/>
        </p:nvSpPr>
        <p:spPr>
          <a:xfrm rot="3505838">
            <a:off x="6418488" y="2508536"/>
            <a:ext cx="1254854" cy="995492"/>
          </a:xfrm>
          <a:prstGeom prst="rect">
            <a:avLst/>
          </a:prstGeom>
          <a:solidFill>
            <a:srgbClr val="99CCFF">
              <a:alpha val="23922"/>
            </a:srgb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200"/>
          </a:p>
        </p:txBody>
      </p:sp>
      <p:grpSp>
        <p:nvGrpSpPr>
          <p:cNvPr id="20" name="Gruppieren 19"/>
          <p:cNvGrpSpPr/>
          <p:nvPr/>
        </p:nvGrpSpPr>
        <p:grpSpPr>
          <a:xfrm>
            <a:off x="6212476" y="1517842"/>
            <a:ext cx="4116859" cy="3574067"/>
            <a:chOff x="6616432" y="2352030"/>
            <a:chExt cx="1843289" cy="1600258"/>
          </a:xfrm>
        </p:grpSpPr>
        <p:cxnSp>
          <p:nvCxnSpPr>
            <p:cNvPr id="12" name="Gerade Verbindung mit Pfeil 11"/>
            <p:cNvCxnSpPr/>
            <p:nvPr/>
          </p:nvCxnSpPr>
          <p:spPr>
            <a:xfrm flipV="1">
              <a:off x="6918870" y="2538210"/>
              <a:ext cx="811093" cy="48115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/>
            <p:cNvCxnSpPr/>
            <p:nvPr/>
          </p:nvCxnSpPr>
          <p:spPr>
            <a:xfrm>
              <a:off x="6918870" y="3019367"/>
              <a:ext cx="453662" cy="85233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Bogen 14"/>
            <p:cNvSpPr/>
            <p:nvPr/>
          </p:nvSpPr>
          <p:spPr>
            <a:xfrm>
              <a:off x="6616432" y="2483223"/>
              <a:ext cx="1003556" cy="1086040"/>
            </a:xfrm>
            <a:prstGeom prst="arc">
              <a:avLst>
                <a:gd name="adj1" fmla="val 19002085"/>
                <a:gd name="adj2" fmla="val 1292039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 sz="1200"/>
            </a:p>
          </p:txBody>
        </p:sp>
        <p:cxnSp>
          <p:nvCxnSpPr>
            <p:cNvPr id="16" name="Gerade Verbindung 15"/>
            <p:cNvCxnSpPr/>
            <p:nvPr/>
          </p:nvCxnSpPr>
          <p:spPr>
            <a:xfrm>
              <a:off x="6918870" y="3019367"/>
              <a:ext cx="844325" cy="225153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/>
            <p:cNvSpPr txBox="1"/>
            <p:nvPr/>
          </p:nvSpPr>
          <p:spPr>
            <a:xfrm>
              <a:off x="7710269" y="2352030"/>
              <a:ext cx="426163" cy="240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400" dirty="0" smtClean="0"/>
                <a:t>x</a:t>
              </a:r>
              <a:endParaRPr lang="de-CH" sz="2400" dirty="0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7372533" y="3711690"/>
              <a:ext cx="426163" cy="240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400" dirty="0" smtClean="0"/>
                <a:t>y</a:t>
              </a:r>
              <a:endParaRPr lang="de-CH" sz="2400" dirty="0"/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7619989" y="2791445"/>
              <a:ext cx="839732" cy="240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400" dirty="0" smtClean="0"/>
                <a:t>α</a:t>
              </a:r>
              <a:endParaRPr lang="de-CH" sz="2400" dirty="0"/>
            </a:p>
          </p:txBody>
        </p:sp>
      </p:grpSp>
      <p:sp>
        <p:nvSpPr>
          <p:cNvPr id="21" name="Ellipse 20"/>
          <p:cNvSpPr/>
          <p:nvPr/>
        </p:nvSpPr>
        <p:spPr>
          <a:xfrm>
            <a:off x="7321550" y="3098800"/>
            <a:ext cx="72000" cy="72000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3" name="Gerade Verbindung 22"/>
          <p:cNvCxnSpPr>
            <a:endCxn id="21" idx="1"/>
          </p:cNvCxnSpPr>
          <p:nvPr/>
        </p:nvCxnSpPr>
        <p:spPr>
          <a:xfrm>
            <a:off x="6894400" y="3018472"/>
            <a:ext cx="485912" cy="122496"/>
          </a:xfrm>
          <a:prstGeom prst="line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7086" y="1780633"/>
            <a:ext cx="7852605" cy="4417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Data </a:t>
            </a:r>
            <a:r>
              <a:rPr lang="de-CH" dirty="0" err="1" smtClean="0"/>
              <a:t>Acquisition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11" name="input_video_overlay_HD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697086" y="5213138"/>
            <a:ext cx="1750375" cy="98458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Matthias\Dropbox\semesterthesis\interactive cut\interactive_cut_long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3006229"/>
            <a:ext cx="8496300" cy="2245718"/>
          </a:xfrm>
          <a:prstGeom prst="rect">
            <a:avLst/>
          </a:prstGeom>
          <a:noFill/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Data </a:t>
            </a:r>
            <a:r>
              <a:rPr lang="en-US" dirty="0" smtClean="0"/>
              <a:t>Acquisition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63489" name="Picture 1" descr="C:\Users\Matthias\Documents\GitHub\AU_estimator_doc\02_Presentation\0202_Final\Figures\interactive cut\interactive_cut_det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6126" y="1695163"/>
            <a:ext cx="8240225" cy="4613563"/>
          </a:xfrm>
          <a:prstGeom prst="rect">
            <a:avLst/>
          </a:prstGeom>
          <a:noFill/>
        </p:spPr>
      </p:pic>
      <p:grpSp>
        <p:nvGrpSpPr>
          <p:cNvPr id="11" name="Gruppieren 10"/>
          <p:cNvGrpSpPr/>
          <p:nvPr/>
        </p:nvGrpSpPr>
        <p:grpSpPr>
          <a:xfrm>
            <a:off x="6427177" y="3429000"/>
            <a:ext cx="2716823" cy="1206500"/>
            <a:chOff x="6427177" y="3429000"/>
            <a:chExt cx="2716823" cy="1206500"/>
          </a:xfrm>
        </p:grpSpPr>
        <p:sp>
          <p:nvSpPr>
            <p:cNvPr id="8" name="Ellipse 7"/>
            <p:cNvSpPr/>
            <p:nvPr/>
          </p:nvSpPr>
          <p:spPr>
            <a:xfrm>
              <a:off x="6427177" y="3429000"/>
              <a:ext cx="1100871" cy="1206500"/>
            </a:xfrm>
            <a:prstGeom prst="ellipse">
              <a:avLst/>
            </a:prstGeom>
            <a:no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7528049" y="3429000"/>
              <a:ext cx="16159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b="1" dirty="0" err="1" smtClean="0"/>
                <a:t>Disturbance</a:t>
              </a:r>
              <a:r>
                <a:rPr lang="de-CH" dirty="0" smtClean="0"/>
                <a:t>:</a:t>
              </a:r>
            </a:p>
            <a:p>
              <a:r>
                <a:rPr lang="de-CH" dirty="0" smtClean="0"/>
                <a:t>Skye </a:t>
              </a:r>
              <a:r>
                <a:rPr lang="de-CH" dirty="0" err="1" smtClean="0"/>
                <a:t>has</a:t>
              </a:r>
              <a:r>
                <a:rPr lang="de-CH" dirty="0" smtClean="0"/>
                <a:t> </a:t>
              </a:r>
              <a:r>
                <a:rPr lang="de-CH" dirty="0" err="1" smtClean="0"/>
                <a:t>been</a:t>
              </a:r>
              <a:r>
                <a:rPr lang="de-CH" dirty="0" smtClean="0"/>
                <a:t> </a:t>
              </a:r>
              <a:r>
                <a:rPr lang="de-CH" dirty="0" err="1" smtClean="0"/>
                <a:t>catched</a:t>
              </a:r>
              <a:endParaRPr lang="de-CH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r>
              <a:rPr lang="de-CH" dirty="0" smtClean="0"/>
              <a:t>: Real Data vs. Simulation Data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10" name="Picture 2" descr="C:\Users\Matthias\Documents\GitHub\AU_estimator_doc\02_Presentation\0202_Final\Figures\compare_recreate_dataset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2321898"/>
            <a:ext cx="8496300" cy="361437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r>
              <a:rPr lang="de-CH" dirty="0" smtClean="0"/>
              <a:t>: Real Data vs. Simulation Data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62466" name="Picture 2" descr="C:\Users\Matthias\Documents\GitHub\AU_estimator_doc\02_Presentation\0202_Final\Figures\casestudies\angle_w_rea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686436"/>
            <a:ext cx="3552874" cy="2160000"/>
          </a:xfrm>
          <a:prstGeom prst="rect">
            <a:avLst/>
          </a:prstGeom>
          <a:noFill/>
        </p:spPr>
      </p:pic>
      <p:pic>
        <p:nvPicPr>
          <p:cNvPr id="62467" name="Picture 3" descr="C:\Users\Matthias\Documents\GitHub\AU_estimator_doc\02_Presentation\0202_Final\Figures\casestudies\position_w_rea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462" y="1686436"/>
            <a:ext cx="3552874" cy="2160000"/>
          </a:xfrm>
          <a:prstGeom prst="rect">
            <a:avLst/>
          </a:prstGeom>
          <a:noFill/>
        </p:spPr>
      </p:pic>
      <p:pic>
        <p:nvPicPr>
          <p:cNvPr id="62468" name="Picture 4" descr="C:\Users\Matthias\Documents\GitHub\AU_estimator_doc\02_Presentation\0202_Final\Figures\casestudies\inertia_tensor_w_rea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007609"/>
            <a:ext cx="3552874" cy="2160000"/>
          </a:xfrm>
          <a:prstGeom prst="rect">
            <a:avLst/>
          </a:prstGeom>
          <a:noFill/>
        </p:spPr>
      </p:pic>
      <p:pic>
        <p:nvPicPr>
          <p:cNvPr id="62469" name="Picture 5" descr="C:\Users\Matthias\Documents\GitHub\AU_estimator_doc\02_Presentation\0202_Final\Figures\casestudies\center_of_gravity_w_real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1462" y="4007609"/>
            <a:ext cx="3552874" cy="2160000"/>
          </a:xfrm>
          <a:prstGeom prst="rect">
            <a:avLst/>
          </a:prstGeom>
          <a:noFill/>
        </p:spPr>
      </p:pic>
      <p:sp>
        <p:nvSpPr>
          <p:cNvPr id="13" name="Textfeld 12"/>
          <p:cNvSpPr txBox="1"/>
          <p:nvPr/>
        </p:nvSpPr>
        <p:spPr>
          <a:xfrm>
            <a:off x="6092284" y="6071733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/>
              <a:t>16 </a:t>
            </a:r>
            <a:r>
              <a:rPr lang="de-CH" sz="1400" dirty="0" err="1" smtClean="0"/>
              <a:t>datasets</a:t>
            </a:r>
            <a:r>
              <a:rPr lang="de-CH" sz="1400" dirty="0" smtClean="0"/>
              <a:t> à 40 </a:t>
            </a:r>
            <a:r>
              <a:rPr lang="de-CH" sz="1400" dirty="0" err="1" smtClean="0"/>
              <a:t>seconds</a:t>
            </a:r>
            <a:endParaRPr lang="de-CH" sz="1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Matthias\Documents\GitHub\AU_estimator_doc\02_Presentation\0202_Final\Figures\convergence_analysis_init_deviation_real_bar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35872" y="1503547"/>
            <a:ext cx="5457179" cy="4210050"/>
          </a:xfrm>
          <a:prstGeom prst="rect">
            <a:avLst/>
          </a:prstGeom>
          <a:noFill/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Experiment: </a:t>
            </a:r>
            <a:r>
              <a:rPr lang="de-CH" dirty="0" err="1" smtClean="0"/>
              <a:t>Convergence</a:t>
            </a:r>
            <a:r>
              <a:rPr lang="de-CH" dirty="0" smtClean="0"/>
              <a:t> Region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87400" y="5758686"/>
            <a:ext cx="688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de-CH" dirty="0" err="1" smtClean="0"/>
              <a:t>Very</a:t>
            </a:r>
            <a:r>
              <a:rPr lang="de-CH" dirty="0" smtClean="0"/>
              <a:t> </a:t>
            </a:r>
            <a:r>
              <a:rPr lang="de-CH" dirty="0" err="1" smtClean="0"/>
              <a:t>similar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simulation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r>
              <a:rPr lang="de-CH" dirty="0" smtClean="0"/>
              <a:t>.</a:t>
            </a:r>
            <a:endParaRPr lang="de-CH" dirty="0"/>
          </a:p>
        </p:txBody>
      </p:sp>
      <p:pic>
        <p:nvPicPr>
          <p:cNvPr id="11" name="Picture 2" descr="C:\Users\Matthias\Documents\GitHub\AU_estimator_doc\02_Presentation\0202_Final\Figures\convergence_analysis_init_deviation_sim_bar.png"/>
          <p:cNvPicPr>
            <a:picLocks noChangeAspect="1" noChangeArrowheads="1"/>
          </p:cNvPicPr>
          <p:nvPr/>
        </p:nvPicPr>
        <p:blipFill>
          <a:blip r:embed="rId4" cstate="print">
            <a:grayscl/>
            <a:lum bright="10000"/>
          </a:blip>
          <a:srcRect/>
          <a:stretch>
            <a:fillRect/>
          </a:stretch>
        </p:blipFill>
        <p:spPr bwMode="auto">
          <a:xfrm>
            <a:off x="486812" y="2603077"/>
            <a:ext cx="2949060" cy="230274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 31"/>
          <p:cNvSpPr/>
          <p:nvPr/>
        </p:nvSpPr>
        <p:spPr>
          <a:xfrm>
            <a:off x="6341928" y="1774208"/>
            <a:ext cx="2284423" cy="3993031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Rechteck 30"/>
          <p:cNvSpPr/>
          <p:nvPr/>
        </p:nvSpPr>
        <p:spPr>
          <a:xfrm>
            <a:off x="2968335" y="1774208"/>
            <a:ext cx="1959026" cy="3993031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0" name="Rechteck 29"/>
          <p:cNvSpPr/>
          <p:nvPr/>
        </p:nvSpPr>
        <p:spPr>
          <a:xfrm>
            <a:off x="323850" y="1774208"/>
            <a:ext cx="1959026" cy="3993031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Motivation: </a:t>
            </a:r>
            <a:r>
              <a:rPr lang="de-CH" dirty="0" err="1" smtClean="0"/>
              <a:t>Control</a:t>
            </a:r>
            <a:r>
              <a:rPr lang="de-CH" dirty="0" smtClean="0"/>
              <a:t> </a:t>
            </a:r>
            <a:r>
              <a:rPr lang="de-CH" dirty="0" err="1" smtClean="0"/>
              <a:t>Arbitrary</a:t>
            </a:r>
            <a:r>
              <a:rPr lang="de-CH" dirty="0" smtClean="0"/>
              <a:t> </a:t>
            </a:r>
            <a:r>
              <a:rPr lang="de-CH" dirty="0" err="1" smtClean="0"/>
              <a:t>Blimp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51202" name="Picture 2" descr="C:\Users\Matthias\Documents\GitHub\AU_estimator_doc\02_Presentation\0202_Final\Figures\au_sketch\skye_without_au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1990518"/>
            <a:ext cx="1690753" cy="1696750"/>
          </a:xfrm>
          <a:prstGeom prst="rect">
            <a:avLst/>
          </a:prstGeom>
          <a:noFill/>
        </p:spPr>
      </p:pic>
      <p:sp>
        <p:nvSpPr>
          <p:cNvPr id="19" name="Plus 18"/>
          <p:cNvSpPr/>
          <p:nvPr/>
        </p:nvSpPr>
        <p:spPr>
          <a:xfrm>
            <a:off x="2364764" y="3380155"/>
            <a:ext cx="559634" cy="559634"/>
          </a:xfrm>
          <a:prstGeom prst="mathPlus">
            <a:avLst>
              <a:gd name="adj1" fmla="val 14289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1203" name="Picture 3" descr="C:\Users\Matthias\Documents\GitHub\AU_estimator_doc\02_Presentation\0202_Final\Figures\au_sketch\au_view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86192" y="2811597"/>
            <a:ext cx="1559257" cy="1053620"/>
          </a:xfrm>
          <a:prstGeom prst="rect">
            <a:avLst/>
          </a:prstGeom>
          <a:noFill/>
        </p:spPr>
      </p:pic>
      <p:pic>
        <p:nvPicPr>
          <p:cNvPr id="51205" name="Picture 5" descr="C:\Users\Matthias\Documents\GitHub\AU_estimator_doc\02_Presentation\0202_Final\Figures\au_sketch\skye_with_au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18587" y="1597516"/>
            <a:ext cx="2207764" cy="2184443"/>
          </a:xfrm>
          <a:prstGeom prst="rect">
            <a:avLst/>
          </a:prstGeom>
          <a:noFill/>
        </p:spPr>
      </p:pic>
      <p:sp>
        <p:nvSpPr>
          <p:cNvPr id="26" name="Pfeil nach rechts 25"/>
          <p:cNvSpPr/>
          <p:nvPr/>
        </p:nvSpPr>
        <p:spPr>
          <a:xfrm>
            <a:off x="5108535" y="2491735"/>
            <a:ext cx="1073070" cy="2104310"/>
          </a:xfrm>
          <a:prstGeom prst="rightArrow">
            <a:avLst>
              <a:gd name="adj1" fmla="val 68797"/>
              <a:gd name="adj2" fmla="val 43478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de-CH" sz="1600" dirty="0" smtClean="0"/>
              <a:t>Parameter </a:t>
            </a:r>
            <a:r>
              <a:rPr lang="de-CH" sz="1600" dirty="0" err="1" smtClean="0"/>
              <a:t>Identification</a:t>
            </a:r>
            <a:endParaRPr lang="de-CH" sz="1600" dirty="0"/>
          </a:p>
        </p:txBody>
      </p:sp>
      <p:pic>
        <p:nvPicPr>
          <p:cNvPr id="51204" name="Picture 4" descr="C:\Users\Matthias\Documents\GitHub\AU_estimator_doc\02_Presentation\0202_Final\Figures\au_sketch\sketch_coke_with_au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05596" y="3298226"/>
            <a:ext cx="2778329" cy="1936904"/>
          </a:xfrm>
          <a:prstGeom prst="rect">
            <a:avLst/>
          </a:prstGeom>
          <a:noFill/>
        </p:spPr>
      </p:pic>
      <p:sp>
        <p:nvSpPr>
          <p:cNvPr id="27" name="Rechteck 26"/>
          <p:cNvSpPr/>
          <p:nvPr/>
        </p:nvSpPr>
        <p:spPr>
          <a:xfrm>
            <a:off x="323850" y="5262276"/>
            <a:ext cx="1959026" cy="6823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Arbitrary</a:t>
            </a:r>
            <a:r>
              <a:rPr lang="de-CH" dirty="0" smtClean="0"/>
              <a:t> </a:t>
            </a:r>
            <a:r>
              <a:rPr lang="de-CH" dirty="0" err="1" smtClean="0"/>
              <a:t>Blimp</a:t>
            </a:r>
            <a:r>
              <a:rPr lang="de-CH" dirty="0" smtClean="0"/>
              <a:t> Hulls</a:t>
            </a:r>
            <a:endParaRPr lang="de-CH" dirty="0"/>
          </a:p>
        </p:txBody>
      </p:sp>
      <p:pic>
        <p:nvPicPr>
          <p:cNvPr id="51201" name="Picture 1" descr="C:\Users\Matthias\Documents\GitHub\AU_estimator_doc\02_Presentation\0202_Final\Figures\au_sketch\sketch_coke_proper_alpha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4578" y="3625778"/>
            <a:ext cx="2148297" cy="1497680"/>
          </a:xfrm>
          <a:prstGeom prst="rect">
            <a:avLst/>
          </a:prstGeom>
          <a:noFill/>
        </p:spPr>
      </p:pic>
      <p:sp>
        <p:nvSpPr>
          <p:cNvPr id="28" name="Rechteck 27"/>
          <p:cNvSpPr/>
          <p:nvPr/>
        </p:nvSpPr>
        <p:spPr>
          <a:xfrm>
            <a:off x="2968335" y="5262276"/>
            <a:ext cx="1959026" cy="6823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Skye </a:t>
            </a:r>
            <a:r>
              <a:rPr lang="de-CH" dirty="0" err="1" smtClean="0"/>
              <a:t>Actuation</a:t>
            </a:r>
            <a:r>
              <a:rPr lang="de-CH" dirty="0" smtClean="0"/>
              <a:t> Unit</a:t>
            </a:r>
            <a:endParaRPr lang="de-CH" dirty="0"/>
          </a:p>
        </p:txBody>
      </p:sp>
      <p:sp>
        <p:nvSpPr>
          <p:cNvPr id="29" name="Rechteck 28"/>
          <p:cNvSpPr/>
          <p:nvPr/>
        </p:nvSpPr>
        <p:spPr>
          <a:xfrm>
            <a:off x="6341928" y="5262276"/>
            <a:ext cx="2284423" cy="6823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Elegant Movement</a:t>
            </a:r>
            <a:endParaRPr lang="de-CH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024064"/>
            <a:ext cx="3607080" cy="4210046"/>
          </a:xfrm>
        </p:spPr>
        <p:txBody>
          <a:bodyPr/>
          <a:lstStyle/>
          <a:p>
            <a:r>
              <a:rPr lang="de-CH" dirty="0" smtClean="0"/>
              <a:t>3 </a:t>
            </a:r>
            <a:r>
              <a:rPr lang="de-CH" dirty="0" err="1" smtClean="0"/>
              <a:t>AU‘s</a:t>
            </a:r>
            <a:r>
              <a:rPr lang="de-CH" dirty="0" smtClean="0"/>
              <a:t> </a:t>
            </a:r>
            <a:r>
              <a:rPr lang="de-CH" dirty="0" err="1" smtClean="0"/>
              <a:t>visible</a:t>
            </a:r>
            <a:r>
              <a:rPr lang="de-CH" dirty="0" smtClean="0"/>
              <a:t> </a:t>
            </a:r>
            <a:r>
              <a:rPr lang="de-CH" dirty="0" err="1" smtClean="0"/>
              <a:t>at</a:t>
            </a:r>
            <a:r>
              <a:rPr lang="de-CH" dirty="0" smtClean="0"/>
              <a:t> </a:t>
            </a:r>
            <a:r>
              <a:rPr lang="de-CH" dirty="0" err="1" smtClean="0"/>
              <a:t>once</a:t>
            </a:r>
            <a:endParaRPr lang="de-CH" dirty="0" smtClean="0"/>
          </a:p>
          <a:p>
            <a:r>
              <a:rPr lang="de-CH" dirty="0" err="1" smtClean="0"/>
              <a:t>Use</a:t>
            </a:r>
            <a:r>
              <a:rPr lang="de-CH" dirty="0" smtClean="0"/>
              <a:t> different </a:t>
            </a:r>
            <a:r>
              <a:rPr lang="de-CH" dirty="0" err="1" smtClean="0"/>
              <a:t>views</a:t>
            </a:r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Fit </a:t>
            </a:r>
            <a:r>
              <a:rPr lang="de-CH" dirty="0" err="1" smtClean="0"/>
              <a:t>data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get</a:t>
            </a:r>
            <a:r>
              <a:rPr lang="de-CH" dirty="0" smtClean="0"/>
              <a:t> </a:t>
            </a:r>
            <a:r>
              <a:rPr lang="de-CH" dirty="0" err="1" smtClean="0"/>
              <a:t>tetrahedral‘s</a:t>
            </a:r>
            <a:r>
              <a:rPr lang="de-CH" dirty="0" smtClean="0"/>
              <a:t> </a:t>
            </a:r>
            <a:r>
              <a:rPr lang="de-CH" dirty="0" err="1" smtClean="0"/>
              <a:t>edge</a:t>
            </a:r>
            <a:r>
              <a:rPr lang="de-CH" dirty="0" smtClean="0"/>
              <a:t> </a:t>
            </a:r>
            <a:r>
              <a:rPr lang="de-CH" dirty="0" err="1" smtClean="0"/>
              <a:t>length</a:t>
            </a:r>
            <a:endParaRPr lang="de-CH" dirty="0" smtClean="0"/>
          </a:p>
          <a:p>
            <a:pPr lvl="1"/>
            <a:r>
              <a:rPr lang="de-CH" dirty="0" smtClean="0"/>
              <a:t>Residual </a:t>
            </a:r>
            <a:r>
              <a:rPr lang="de-CH" dirty="0" err="1" smtClean="0"/>
              <a:t>below</a:t>
            </a:r>
            <a:r>
              <a:rPr lang="de-CH" dirty="0" smtClean="0"/>
              <a:t> 0.01m</a:t>
            </a:r>
            <a:br>
              <a:rPr lang="de-CH" dirty="0" smtClean="0"/>
            </a:b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r>
              <a:rPr lang="de-CH" dirty="0" smtClean="0"/>
              <a:t>: „</a:t>
            </a:r>
            <a:r>
              <a:rPr lang="de-CH" dirty="0" err="1" smtClean="0"/>
              <a:t>Ground</a:t>
            </a:r>
            <a:r>
              <a:rPr lang="de-CH" dirty="0" smtClean="0"/>
              <a:t> </a:t>
            </a:r>
            <a:r>
              <a:rPr lang="de-CH" dirty="0" err="1" smtClean="0"/>
              <a:t>Truth</a:t>
            </a:r>
            <a:r>
              <a:rPr lang="de-CH" dirty="0" smtClean="0"/>
              <a:t>“ (Leica)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3930930" y="2024064"/>
            <a:ext cx="4956394" cy="3717296"/>
            <a:chOff x="3593298" y="2024064"/>
            <a:chExt cx="4956394" cy="3717296"/>
          </a:xfrm>
        </p:grpSpPr>
        <p:pic>
          <p:nvPicPr>
            <p:cNvPr id="19459" name="Picture 3" descr="C:\Users\Matthias\Documents\GitHub\AU_estimator_doc\02_Presentation\0202_Final\Fotos\2014-05-16 13.45.31 Leica_small.jpg"/>
            <p:cNvPicPr>
              <a:picLocks noChangeAspect="1" noChangeArrowheads="1"/>
            </p:cNvPicPr>
            <p:nvPr/>
          </p:nvPicPr>
          <p:blipFill>
            <a:blip r:embed="rId3" cstate="print">
              <a:lum bright="40000" contrast="20000"/>
            </a:blip>
            <a:srcRect/>
            <a:stretch>
              <a:fillRect/>
            </a:stretch>
          </p:blipFill>
          <p:spPr bwMode="auto">
            <a:xfrm>
              <a:off x="3593298" y="2024064"/>
              <a:ext cx="4956394" cy="3717296"/>
            </a:xfrm>
            <a:prstGeom prst="rect">
              <a:avLst/>
            </a:prstGeom>
            <a:noFill/>
          </p:spPr>
        </p:pic>
        <p:sp>
          <p:nvSpPr>
            <p:cNvPr id="12" name="Rechteck 11"/>
            <p:cNvSpPr/>
            <p:nvPr/>
          </p:nvSpPr>
          <p:spPr>
            <a:xfrm rot="20640000" flipV="1">
              <a:off x="5059603" y="3870031"/>
              <a:ext cx="1692000" cy="36000"/>
            </a:xfrm>
            <a:prstGeom prst="rect">
              <a:avLst/>
            </a:prstGeom>
            <a:gradFill>
              <a:gsLst>
                <a:gs pos="0">
                  <a:srgbClr val="FF0000">
                    <a:alpha val="0"/>
                  </a:srgbClr>
                </a:gs>
                <a:gs pos="5000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Rechteck 9"/>
            <p:cNvSpPr/>
            <p:nvPr/>
          </p:nvSpPr>
          <p:spPr>
            <a:xfrm rot="19654266" flipV="1">
              <a:off x="4869639" y="3396727"/>
              <a:ext cx="2664000" cy="36000"/>
            </a:xfrm>
            <a:prstGeom prst="rect">
              <a:avLst/>
            </a:prstGeom>
            <a:gradFill>
              <a:gsLst>
                <a:gs pos="0">
                  <a:srgbClr val="FF0000">
                    <a:alpha val="0"/>
                  </a:srgbClr>
                </a:gs>
                <a:gs pos="5000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/>
          </p:nvSpPr>
          <p:spPr>
            <a:xfrm rot="21060407" flipV="1">
              <a:off x="5091794" y="3883789"/>
              <a:ext cx="2808000" cy="36000"/>
            </a:xfrm>
            <a:prstGeom prst="rect">
              <a:avLst/>
            </a:prstGeom>
            <a:gradFill>
              <a:gsLst>
                <a:gs pos="0">
                  <a:srgbClr val="FF0000">
                    <a:alpha val="0"/>
                  </a:srgbClr>
                </a:gs>
                <a:gs pos="5000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19460" name="Picture 4" descr="C:\Users\Matthias\Documents\GitHub\AU_estimator_doc\02_Presentation\0202_Final\Fotos\2014-05-16 13.44.36 Leica_small.jpg"/>
          <p:cNvPicPr>
            <a:picLocks noChangeAspect="1" noChangeArrowheads="1"/>
          </p:cNvPicPr>
          <p:nvPr/>
        </p:nvPicPr>
        <p:blipFill>
          <a:blip r:embed="rId4" cstate="print">
            <a:lum bright="30000" contrast="20000"/>
          </a:blip>
          <a:srcRect l="2946" t="9766" r="21872" b="19233"/>
          <a:stretch>
            <a:fillRect/>
          </a:stretch>
        </p:blipFill>
        <p:spPr bwMode="auto">
          <a:xfrm>
            <a:off x="3249637" y="5097505"/>
            <a:ext cx="1818064" cy="128771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r>
              <a:rPr lang="de-CH" dirty="0" smtClean="0"/>
              <a:t>: </a:t>
            </a:r>
            <a:r>
              <a:rPr lang="de-CH" dirty="0" err="1" smtClean="0"/>
              <a:t>Compare</a:t>
            </a:r>
            <a:r>
              <a:rPr lang="de-CH" dirty="0" smtClean="0"/>
              <a:t> Leica </a:t>
            </a:r>
            <a:r>
              <a:rPr lang="de-CH" dirty="0" err="1" smtClean="0"/>
              <a:t>and</a:t>
            </a:r>
            <a:r>
              <a:rPr lang="de-CH" dirty="0" smtClean="0"/>
              <a:t> Batch Solution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/>
        </p:nvGraphicFramePr>
        <p:xfrm>
          <a:off x="874543" y="2771335"/>
          <a:ext cx="3962400" cy="217170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990600"/>
                <a:gridCol w="990600"/>
                <a:gridCol w="990600"/>
                <a:gridCol w="990600"/>
              </a:tblGrid>
              <a:tr h="381000">
                <a:tc gridSpan="4">
                  <a:txBody>
                    <a:bodyPr/>
                    <a:lstStyle/>
                    <a:p>
                      <a:pPr fontAlgn="t"/>
                      <a:r>
                        <a:rPr lang="de-CH" sz="1600" dirty="0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Relative </a:t>
                      </a:r>
                      <a:r>
                        <a:rPr lang="de-CH" sz="1600" dirty="0" err="1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tetrahedral</a:t>
                      </a:r>
                      <a:r>
                        <a:rPr lang="de-CH" sz="1600" dirty="0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de-CH" sz="1600" dirty="0" err="1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edge</a:t>
                      </a:r>
                      <a:r>
                        <a:rPr lang="de-CH" sz="1600" baseline="0" dirty="0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de-CH" sz="1600" baseline="0" dirty="0" err="1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length</a:t>
                      </a:r>
                      <a:r>
                        <a:rPr lang="de-CH" sz="1600" baseline="0" dirty="0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de-CH" sz="1600" dirty="0" err="1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error</a:t>
                      </a:r>
                      <a:endParaRPr lang="de-CH" sz="16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5250" marR="95250" marT="95250" marB="95250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CH" dirty="0"/>
                    </a:p>
                  </a:txBody>
                  <a:tcPr marL="95250" marR="95250" marT="95250" marB="95250"/>
                </a:tc>
                <a:tc hMerge="1"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CH" dirty="0"/>
                    </a:p>
                  </a:txBody>
                  <a:tcPr marL="95250" marR="95250" marT="95250" marB="95250"/>
                </a:tc>
                <a:tc hMerge="1"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CH" dirty="0"/>
                    </a:p>
                  </a:txBody>
                  <a:tcPr marL="95250" marR="95250" marT="95250" marB="95250"/>
                </a:tc>
              </a:tr>
              <a:tr h="381000">
                <a:tc>
                  <a:txBody>
                    <a:bodyPr/>
                    <a:lstStyle/>
                    <a:p>
                      <a:pPr algn="ctr" fontAlgn="t"/>
                      <a:r>
                        <a:rPr lang="de-CH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de-CH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de-CH" sz="16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95250" marB="9525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/>
                        <a:t>AU2</a:t>
                      </a:r>
                      <a:endParaRPr lang="de-CH" sz="1600" dirty="0"/>
                    </a:p>
                  </a:txBody>
                  <a:tcPr marL="95250" marR="95250" marT="95250" marB="9525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/>
                        <a:t>AU3</a:t>
                      </a:r>
                      <a:endParaRPr lang="de-CH" sz="1600" dirty="0"/>
                    </a:p>
                  </a:txBody>
                  <a:tcPr marL="95250" marR="95250" marT="95250" marB="9525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/>
                        <a:t>AU4</a:t>
                      </a:r>
                      <a:endParaRPr lang="de-CH" sz="1600" dirty="0"/>
                    </a:p>
                  </a:txBody>
                  <a:tcPr marL="95250" marR="95250" marT="95250" marB="9525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/>
                        <a:t>AU1</a:t>
                      </a:r>
                      <a:endParaRPr lang="de-CH" sz="1600" dirty="0"/>
                    </a:p>
                  </a:txBody>
                  <a:tcPr marL="95250" marR="95250" marT="95250" marB="9525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 smtClean="0"/>
                        <a:t>1.68</a:t>
                      </a:r>
                      <a:endParaRPr lang="de-CH" sz="1600" dirty="0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 smtClean="0"/>
                        <a:t>0.86</a:t>
                      </a:r>
                      <a:endParaRPr lang="de-CH" sz="1600" dirty="0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 smtClean="0"/>
                        <a:t>2.76</a:t>
                      </a:r>
                      <a:endParaRPr lang="de-CH" sz="1600" dirty="0"/>
                    </a:p>
                  </a:txBody>
                  <a:tcPr marL="95250" marR="95250" marT="95250" marB="95250"/>
                </a:tc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/>
                        <a:t>AU2</a:t>
                      </a:r>
                      <a:endParaRPr lang="de-CH" sz="1600" dirty="0"/>
                    </a:p>
                  </a:txBody>
                  <a:tcPr marL="95250" marR="95250" marT="95250" marB="9525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CH" sz="1600" dirty="0"/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 smtClean="0"/>
                        <a:t>0.67</a:t>
                      </a:r>
                      <a:endParaRPr lang="de-CH" sz="1600" dirty="0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 smtClean="0"/>
                        <a:t>2.47</a:t>
                      </a:r>
                      <a:endParaRPr lang="de-CH" sz="1600" dirty="0"/>
                    </a:p>
                  </a:txBody>
                  <a:tcPr marL="95250" marR="95250" marT="95250" marB="95250"/>
                </a:tc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/>
                        <a:t>AU3</a:t>
                      </a:r>
                      <a:endParaRPr lang="de-CH" sz="1600" dirty="0"/>
                    </a:p>
                  </a:txBody>
                  <a:tcPr marL="95250" marR="95250" marT="95250" marB="9525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CH" sz="1600" dirty="0"/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CH" sz="1600" dirty="0"/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 smtClean="0"/>
                        <a:t>3.78</a:t>
                      </a:r>
                      <a:endParaRPr lang="de-CH" sz="1600" dirty="0"/>
                    </a:p>
                  </a:txBody>
                  <a:tcPr marL="95250" marR="95250" marT="95250" marB="95250"/>
                </a:tc>
              </a:tr>
            </a:tbl>
          </a:graphicData>
        </a:graphic>
      </p:graphicFrame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 </a:t>
            </a:r>
            <a:b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522751" y="5196396"/>
            <a:ext cx="1026941" cy="770793"/>
          </a:xfrm>
          <a:prstGeom prst="rect">
            <a:avLst/>
          </a:prstGeom>
          <a:solidFill>
            <a:srgbClr val="EAEAEA"/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Leica</a:t>
            </a:r>
          </a:p>
          <a:p>
            <a:pPr algn="ctr"/>
            <a:r>
              <a:rPr lang="de-CH" dirty="0" smtClean="0">
                <a:solidFill>
                  <a:srgbClr val="FF0000"/>
                </a:solidFill>
              </a:rPr>
              <a:t>Batch</a:t>
            </a:r>
            <a:endParaRPr lang="de-CH" dirty="0">
              <a:solidFill>
                <a:srgbClr val="FF0000"/>
              </a:solidFill>
            </a:endParaRPr>
          </a:p>
        </p:txBody>
      </p:sp>
      <p:pic>
        <p:nvPicPr>
          <p:cNvPr id="15" name="Leica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4984359" y="2099822"/>
            <a:ext cx="3835791" cy="2876843"/>
          </a:xfrm>
          <a:prstGeom prst="rect">
            <a:avLst/>
          </a:prstGeom>
        </p:spPr>
      </p:pic>
      <p:pic>
        <p:nvPicPr>
          <p:cNvPr id="53249" name="Picture 1" descr="C:\Users\Matthias\Documents\GitHub\AU_estimator_doc\02_Presentation\0202_Final\Figures\Leica_compare_tetrahedral.png"/>
          <p:cNvPicPr>
            <a:picLocks noChangeAspect="1" noChangeArrowheads="1"/>
          </p:cNvPicPr>
          <p:nvPr/>
        </p:nvPicPr>
        <p:blipFill>
          <a:blip r:embed="rId5" cstate="print"/>
          <a:srcRect l="35355" t="19503" r="30858" b="25290"/>
          <a:stretch>
            <a:fillRect/>
          </a:stretch>
        </p:blipFill>
        <p:spPr bwMode="auto">
          <a:xfrm>
            <a:off x="5564486" y="2361089"/>
            <a:ext cx="2985206" cy="2615576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…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59393" name="Picture 1" descr="C:\Users\Matthias\Documents\GitHub\AU_estimator_doc\02_Presentation\0202_Final\Figures\au_rotation_pictures\au_photo_amplified_edg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4329" y="1304864"/>
            <a:ext cx="5011176" cy="4776147"/>
          </a:xfrm>
          <a:prstGeom prst="rect">
            <a:avLst/>
          </a:prstGeom>
          <a:noFill/>
        </p:spPr>
      </p:pic>
      <p:grpSp>
        <p:nvGrpSpPr>
          <p:cNvPr id="17" name="Gruppieren 16"/>
          <p:cNvGrpSpPr/>
          <p:nvPr/>
        </p:nvGrpSpPr>
        <p:grpSpPr>
          <a:xfrm>
            <a:off x="7044656" y="4873465"/>
            <a:ext cx="1785936" cy="785515"/>
            <a:chOff x="6875584" y="3042140"/>
            <a:chExt cx="1785936" cy="785515"/>
          </a:xfrm>
        </p:grpSpPr>
        <p:cxnSp>
          <p:nvCxnSpPr>
            <p:cNvPr id="12" name="Gerade Verbindung mit Pfeil 11"/>
            <p:cNvCxnSpPr/>
            <p:nvPr/>
          </p:nvCxnSpPr>
          <p:spPr>
            <a:xfrm>
              <a:off x="7007469" y="3622428"/>
              <a:ext cx="641839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Gerade Verbindung mit Pfeil 12"/>
            <p:cNvCxnSpPr/>
            <p:nvPr/>
          </p:nvCxnSpPr>
          <p:spPr>
            <a:xfrm>
              <a:off x="7007469" y="3226777"/>
              <a:ext cx="641839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Textfeld 13"/>
            <p:cNvSpPr txBox="1"/>
            <p:nvPr/>
          </p:nvSpPr>
          <p:spPr>
            <a:xfrm>
              <a:off x="7649308" y="3042140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400" dirty="0" err="1" smtClean="0"/>
                <a:t>assumed</a:t>
              </a:r>
              <a:endParaRPr lang="de-CH" sz="1400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7649308" y="3458334"/>
              <a:ext cx="9509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400" dirty="0" err="1" smtClean="0"/>
                <a:t>batch</a:t>
              </a:r>
              <a:r>
                <a:rPr lang="de-CH" sz="1400" dirty="0" smtClean="0"/>
                <a:t> sol.</a:t>
              </a:r>
              <a:endParaRPr lang="de-CH" sz="1400" dirty="0"/>
            </a:p>
          </p:txBody>
        </p:sp>
        <p:sp>
          <p:nvSpPr>
            <p:cNvPr id="16" name="Rechteck 15"/>
            <p:cNvSpPr/>
            <p:nvPr/>
          </p:nvSpPr>
          <p:spPr>
            <a:xfrm>
              <a:off x="6875584" y="3042140"/>
              <a:ext cx="1785936" cy="78551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200" b="1" dirty="0" err="1" smtClean="0"/>
              <a:t>What</a:t>
            </a:r>
            <a:r>
              <a:rPr lang="de-DE" sz="2200" b="1" dirty="0" smtClean="0"/>
              <a:t> </a:t>
            </a:r>
            <a:r>
              <a:rPr lang="de-DE" sz="2200" b="1" dirty="0" err="1" smtClean="0"/>
              <a:t>did</a:t>
            </a:r>
            <a:r>
              <a:rPr lang="de-DE" sz="2200" b="1" dirty="0" smtClean="0"/>
              <a:t> </a:t>
            </a:r>
            <a:r>
              <a:rPr lang="de-DE" sz="2200" b="1" dirty="0" err="1" smtClean="0"/>
              <a:t>we</a:t>
            </a:r>
            <a:r>
              <a:rPr lang="de-DE" sz="2200" b="1" dirty="0" smtClean="0"/>
              <a:t> do?</a:t>
            </a:r>
          </a:p>
          <a:p>
            <a:pPr lvl="1"/>
            <a:r>
              <a:rPr lang="de-CH" dirty="0" err="1" smtClean="0"/>
              <a:t>Showed</a:t>
            </a:r>
            <a:r>
              <a:rPr lang="de-CH" dirty="0" smtClean="0"/>
              <a:t> </a:t>
            </a:r>
            <a:r>
              <a:rPr lang="de-CH" dirty="0" err="1" smtClean="0"/>
              <a:t>applicable</a:t>
            </a:r>
            <a:r>
              <a:rPr lang="de-CH" dirty="0" smtClean="0"/>
              <a:t> </a:t>
            </a:r>
            <a:r>
              <a:rPr lang="de-CH" dirty="0" err="1" smtClean="0"/>
              <a:t>method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estimate</a:t>
            </a:r>
            <a:r>
              <a:rPr lang="de-CH" dirty="0" smtClean="0"/>
              <a:t> </a:t>
            </a:r>
            <a:r>
              <a:rPr lang="de-CH" dirty="0" err="1" smtClean="0"/>
              <a:t>actuator</a:t>
            </a:r>
            <a:r>
              <a:rPr lang="de-CH" dirty="0" smtClean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endParaRPr lang="de-CH" dirty="0" smtClean="0"/>
          </a:p>
          <a:p>
            <a:r>
              <a:rPr lang="de-DE" sz="2200" b="1" dirty="0" err="1" smtClean="0"/>
              <a:t>How</a:t>
            </a:r>
            <a:r>
              <a:rPr lang="de-DE" sz="2200" b="1" dirty="0" smtClean="0"/>
              <a:t> </a:t>
            </a:r>
            <a:r>
              <a:rPr lang="de-DE" sz="2200" b="1" dirty="0" err="1" smtClean="0"/>
              <a:t>accurate</a:t>
            </a:r>
            <a:r>
              <a:rPr lang="de-DE" sz="2200" b="1" dirty="0" smtClean="0"/>
              <a:t>?</a:t>
            </a:r>
          </a:p>
          <a:p>
            <a:pPr lvl="1"/>
            <a:r>
              <a:rPr lang="de-CH" dirty="0" err="1" smtClean="0"/>
              <a:t>Actuator</a:t>
            </a:r>
            <a:r>
              <a:rPr lang="de-CH" dirty="0" smtClean="0"/>
              <a:t> </a:t>
            </a:r>
            <a:r>
              <a:rPr lang="de-CH" dirty="0" err="1" smtClean="0"/>
              <a:t>positions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estimated</a:t>
            </a:r>
            <a:r>
              <a:rPr lang="de-CH" dirty="0" smtClean="0"/>
              <a:t> </a:t>
            </a:r>
            <a:r>
              <a:rPr lang="de-CH" dirty="0" err="1" smtClean="0"/>
              <a:t>within</a:t>
            </a:r>
            <a:r>
              <a:rPr lang="de-CH" dirty="0" smtClean="0"/>
              <a:t> </a:t>
            </a:r>
            <a:r>
              <a:rPr lang="de-CH" dirty="0" err="1" smtClean="0"/>
              <a:t>centimeters</a:t>
            </a:r>
            <a:endParaRPr lang="de-CH" dirty="0" smtClean="0"/>
          </a:p>
          <a:p>
            <a:pPr lvl="1"/>
            <a:endParaRPr lang="de-CH" dirty="0" smtClean="0"/>
          </a:p>
          <a:p>
            <a:r>
              <a:rPr lang="de-DE" sz="2200" b="1" dirty="0" err="1" smtClean="0"/>
              <a:t>Where</a:t>
            </a:r>
            <a:r>
              <a:rPr lang="de-DE" sz="2200" b="1" dirty="0" smtClean="0"/>
              <a:t> </a:t>
            </a:r>
            <a:r>
              <a:rPr lang="de-DE" sz="2200" b="1" dirty="0" err="1" smtClean="0"/>
              <a:t>to</a:t>
            </a:r>
            <a:r>
              <a:rPr lang="de-DE" sz="2200" b="1" dirty="0" smtClean="0"/>
              <a:t> </a:t>
            </a:r>
            <a:r>
              <a:rPr lang="de-DE" sz="2200" b="1" dirty="0" err="1" smtClean="0"/>
              <a:t>use</a:t>
            </a:r>
            <a:r>
              <a:rPr lang="de-DE" sz="2200" b="1" dirty="0" smtClean="0"/>
              <a:t>?</a:t>
            </a:r>
          </a:p>
          <a:p>
            <a:pPr lvl="1"/>
            <a:r>
              <a:rPr lang="de-CH" dirty="0" err="1" smtClean="0"/>
              <a:t>Automatically</a:t>
            </a:r>
            <a:r>
              <a:rPr lang="de-CH" dirty="0" smtClean="0"/>
              <a:t> update </a:t>
            </a:r>
            <a:r>
              <a:rPr lang="de-CH" dirty="0" err="1" smtClean="0"/>
              <a:t>parameters</a:t>
            </a:r>
            <a:r>
              <a:rPr lang="de-CH" dirty="0" smtClean="0"/>
              <a:t> </a:t>
            </a:r>
            <a:r>
              <a:rPr lang="de-CH" dirty="0" err="1" smtClean="0"/>
              <a:t>before</a:t>
            </a:r>
            <a:r>
              <a:rPr lang="de-CH" dirty="0" smtClean="0"/>
              <a:t> </a:t>
            </a:r>
            <a:r>
              <a:rPr lang="de-CH" dirty="0" err="1" smtClean="0"/>
              <a:t>flight</a:t>
            </a:r>
            <a:r>
              <a:rPr lang="de-CH" dirty="0" smtClean="0"/>
              <a:t> </a:t>
            </a:r>
            <a:r>
              <a:rPr lang="de-CH" dirty="0" err="1" smtClean="0"/>
              <a:t>within</a:t>
            </a:r>
            <a:r>
              <a:rPr lang="de-CH" dirty="0" smtClean="0"/>
              <a:t> </a:t>
            </a:r>
            <a:r>
              <a:rPr lang="de-CH" dirty="0" err="1" smtClean="0"/>
              <a:t>minutes</a:t>
            </a:r>
            <a:endParaRPr lang="de-CH" dirty="0" smtClean="0"/>
          </a:p>
          <a:p>
            <a:endParaRPr lang="de-CH" sz="200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Conclusion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Thanks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7" name="Picture 3" descr="C:\Users\Matthias\AppData\Local\Microsoft\Windows\INetCache\IE\M3XKW46T\skye_cad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8095"/>
          <a:stretch>
            <a:fillRect/>
          </a:stretch>
        </p:blipFill>
        <p:spPr bwMode="auto">
          <a:xfrm>
            <a:off x="1896947" y="2024063"/>
            <a:ext cx="5350106" cy="421005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3" descr="C:\Users\Matthias\AppData\Local\Microsoft\Windows\INetCache\IE\M3XKW46T\skye_cad.png"/>
          <p:cNvPicPr>
            <a:picLocks noChangeAspect="1" noChangeArrowheads="1"/>
          </p:cNvPicPr>
          <p:nvPr/>
        </p:nvPicPr>
        <p:blipFill>
          <a:blip r:embed="rId3" cstate="print"/>
          <a:srcRect l="18095"/>
          <a:stretch>
            <a:fillRect/>
          </a:stretch>
        </p:blipFill>
        <p:spPr bwMode="auto">
          <a:xfrm>
            <a:off x="6878469" y="1833562"/>
            <a:ext cx="2753912" cy="2167080"/>
          </a:xfrm>
          <a:prstGeom prst="rect">
            <a:avLst/>
          </a:prstGeom>
          <a:noFill/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Motivation: </a:t>
            </a:r>
            <a:r>
              <a:rPr lang="de-CH" dirty="0" err="1" smtClean="0"/>
              <a:t>Improve</a:t>
            </a:r>
            <a:r>
              <a:rPr lang="de-CH" dirty="0" smtClean="0"/>
              <a:t> </a:t>
            </a:r>
            <a:r>
              <a:rPr lang="de-CH" dirty="0" err="1" smtClean="0"/>
              <a:t>Usability</a:t>
            </a:r>
            <a:r>
              <a:rPr lang="de-CH" dirty="0" smtClean="0"/>
              <a:t> &amp; </a:t>
            </a:r>
            <a:r>
              <a:rPr lang="de-CH" dirty="0" err="1" smtClean="0"/>
              <a:t>Control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323850" y="5262276"/>
            <a:ext cx="1959026" cy="6823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Arbitrary</a:t>
            </a:r>
            <a:r>
              <a:rPr lang="de-CH" dirty="0" smtClean="0"/>
              <a:t> </a:t>
            </a:r>
            <a:r>
              <a:rPr lang="de-CH" dirty="0" err="1" smtClean="0"/>
              <a:t>Blimp</a:t>
            </a:r>
            <a:r>
              <a:rPr lang="de-CH" dirty="0" smtClean="0"/>
              <a:t> Hulls</a:t>
            </a:r>
            <a:endParaRPr lang="de-CH" dirty="0"/>
          </a:p>
        </p:txBody>
      </p:sp>
      <p:sp>
        <p:nvSpPr>
          <p:cNvPr id="23" name="Inhaltsplatzhalter 22"/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24" name="Inhaltsplatzhalter 23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25" name="Rechteck 24"/>
          <p:cNvSpPr/>
          <p:nvPr/>
        </p:nvSpPr>
        <p:spPr>
          <a:xfrm>
            <a:off x="323850" y="5554900"/>
            <a:ext cx="4104000" cy="6823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Help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system</a:t>
            </a:r>
            <a:r>
              <a:rPr lang="de-CH" dirty="0" smtClean="0"/>
              <a:t> </a:t>
            </a:r>
            <a:r>
              <a:rPr lang="de-CH" dirty="0" err="1" smtClean="0"/>
              <a:t>taring</a:t>
            </a:r>
            <a:endParaRPr lang="de-CH" dirty="0"/>
          </a:p>
        </p:txBody>
      </p:sp>
      <p:sp>
        <p:nvSpPr>
          <p:cNvPr id="26" name="Rechteck 25"/>
          <p:cNvSpPr/>
          <p:nvPr/>
        </p:nvSpPr>
        <p:spPr>
          <a:xfrm>
            <a:off x="4716016" y="5554900"/>
            <a:ext cx="4104000" cy="6823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Determine</a:t>
            </a:r>
            <a:r>
              <a:rPr lang="de-CH" dirty="0" smtClean="0"/>
              <a:t> </a:t>
            </a:r>
            <a:r>
              <a:rPr lang="de-CH" dirty="0" err="1" smtClean="0"/>
              <a:t>hard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measure</a:t>
            </a:r>
            <a:r>
              <a:rPr lang="de-CH" dirty="0" smtClean="0"/>
              <a:t> </a:t>
            </a:r>
            <a:r>
              <a:rPr lang="de-CH" dirty="0" err="1" smtClean="0"/>
              <a:t>parameters</a:t>
            </a:r>
            <a:endParaRPr lang="de-CH" dirty="0"/>
          </a:p>
        </p:txBody>
      </p:sp>
      <p:pic>
        <p:nvPicPr>
          <p:cNvPr id="47105" name="Picture 1" descr="C:\Users\Matthias\Documents\GitHub\AU_estimator_doc\02_Presentation\0202_Final\Figures\au_sketch\skye_taring_scetch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1018" y="2478033"/>
            <a:ext cx="2616200" cy="2524125"/>
          </a:xfrm>
          <a:prstGeom prst="rect">
            <a:avLst/>
          </a:prstGeom>
          <a:noFill/>
        </p:spPr>
      </p:pic>
      <p:sp>
        <p:nvSpPr>
          <p:cNvPr id="28" name="Textfeld 27"/>
          <p:cNvSpPr txBox="1"/>
          <p:nvPr/>
        </p:nvSpPr>
        <p:spPr>
          <a:xfrm rot="19060041">
            <a:off x="192468" y="2448234"/>
            <a:ext cx="1378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 smtClean="0"/>
              <a:t>taring</a:t>
            </a:r>
            <a:r>
              <a:rPr lang="de-CH" sz="1400" dirty="0" smtClean="0"/>
              <a:t> </a:t>
            </a:r>
            <a:r>
              <a:rPr lang="de-CH" sz="1400" dirty="0" err="1" smtClean="0"/>
              <a:t>weights</a:t>
            </a:r>
            <a:endParaRPr lang="de-CH" sz="1400" dirty="0" smtClean="0"/>
          </a:p>
        </p:txBody>
      </p:sp>
      <p:cxnSp>
        <p:nvCxnSpPr>
          <p:cNvPr id="30" name="Gerade Verbindung mit Pfeil 29"/>
          <p:cNvCxnSpPr/>
          <p:nvPr/>
        </p:nvCxnSpPr>
        <p:spPr>
          <a:xfrm>
            <a:off x="1245295" y="2494934"/>
            <a:ext cx="1326815" cy="1533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/>
          <p:nvPr/>
        </p:nvCxnSpPr>
        <p:spPr>
          <a:xfrm>
            <a:off x="1029271" y="2782966"/>
            <a:ext cx="1296144" cy="15121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/>
          <p:nvPr/>
        </p:nvCxnSpPr>
        <p:spPr>
          <a:xfrm>
            <a:off x="741239" y="2998990"/>
            <a:ext cx="216024" cy="57606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 rot="18902005">
            <a:off x="3018735" y="4756423"/>
            <a:ext cx="1516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Change </a:t>
            </a:r>
            <a:r>
              <a:rPr lang="de-CH" sz="1400" dirty="0" err="1" smtClean="0"/>
              <a:t>payload</a:t>
            </a:r>
            <a:endParaRPr lang="de-CH" sz="1400" dirty="0"/>
          </a:p>
        </p:txBody>
      </p:sp>
      <p:cxnSp>
        <p:nvCxnSpPr>
          <p:cNvPr id="48" name="Gerade Verbindung mit Pfeil 47"/>
          <p:cNvCxnSpPr/>
          <p:nvPr/>
        </p:nvCxnSpPr>
        <p:spPr>
          <a:xfrm flipH="1" flipV="1">
            <a:off x="3491880" y="4005064"/>
            <a:ext cx="288550" cy="59423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981433" y="4005064"/>
            <a:ext cx="2019868" cy="125721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dirty="0" smtClean="0"/>
              <a:t>Controller</a:t>
            </a:r>
          </a:p>
        </p:txBody>
      </p:sp>
      <p:sp>
        <p:nvSpPr>
          <p:cNvPr id="50" name="Abgerundetes Rechteck 49"/>
          <p:cNvSpPr/>
          <p:nvPr/>
        </p:nvSpPr>
        <p:spPr>
          <a:xfrm>
            <a:off x="5076969" y="4446068"/>
            <a:ext cx="1201003" cy="70702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51" name="Textfeld 50"/>
          <p:cNvSpPr txBox="1"/>
          <p:nvPr/>
        </p:nvSpPr>
        <p:spPr>
          <a:xfrm>
            <a:off x="6346212" y="4701784"/>
            <a:ext cx="723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C</a:t>
            </a:r>
            <a:r>
              <a:rPr lang="de-CH" baseline="-25000" dirty="0" smtClean="0"/>
              <a:t>bm</a:t>
            </a:r>
            <a:endParaRPr lang="de-CH" baseline="-25000" dirty="0"/>
          </a:p>
        </p:txBody>
      </p:sp>
      <p:sp>
        <p:nvSpPr>
          <p:cNvPr id="52" name="Textfeld 51"/>
          <p:cNvSpPr txBox="1"/>
          <p:nvPr/>
        </p:nvSpPr>
        <p:spPr>
          <a:xfrm>
            <a:off x="5076969" y="4446068"/>
            <a:ext cx="12692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err="1" smtClean="0">
                <a:solidFill>
                  <a:srgbClr val="FF0000"/>
                </a:solidFill>
              </a:rPr>
              <a:t>Hard</a:t>
            </a:r>
            <a:r>
              <a:rPr lang="de-CH" sz="1100" dirty="0" smtClean="0">
                <a:solidFill>
                  <a:srgbClr val="FF0000"/>
                </a:solidFill>
              </a:rPr>
              <a:t> </a:t>
            </a:r>
            <a:r>
              <a:rPr lang="de-CH" sz="1100" dirty="0" err="1" smtClean="0">
                <a:solidFill>
                  <a:srgbClr val="FF0000"/>
                </a:solidFill>
              </a:rPr>
              <a:t>to</a:t>
            </a:r>
            <a:r>
              <a:rPr lang="de-CH" sz="1100" dirty="0" smtClean="0">
                <a:solidFill>
                  <a:srgbClr val="FF0000"/>
                </a:solidFill>
              </a:rPr>
              <a:t> </a:t>
            </a:r>
            <a:r>
              <a:rPr lang="de-CH" sz="1100" dirty="0" err="1" smtClean="0">
                <a:solidFill>
                  <a:srgbClr val="FF0000"/>
                </a:solidFill>
              </a:rPr>
              <a:t>measure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53" name="Textfeld 52"/>
          <p:cNvSpPr txBox="1"/>
          <p:nvPr/>
        </p:nvSpPr>
        <p:spPr>
          <a:xfrm>
            <a:off x="5196254" y="4701784"/>
            <a:ext cx="108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J      </a:t>
            </a:r>
            <a:r>
              <a:rPr lang="de-CH" dirty="0" err="1" smtClean="0"/>
              <a:t>cog</a:t>
            </a:r>
            <a:endParaRPr lang="de-CH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bgerundetes Rechteck 28"/>
          <p:cNvSpPr/>
          <p:nvPr/>
        </p:nvSpPr>
        <p:spPr>
          <a:xfrm>
            <a:off x="2757269" y="3224780"/>
            <a:ext cx="5436000" cy="3024000"/>
          </a:xfrm>
          <a:prstGeom prst="roundRect">
            <a:avLst>
              <a:gd name="adj" fmla="val 10154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8" name="Gerade Verbindung mit Pfeil 7"/>
          <p:cNvCxnSpPr>
            <a:endCxn id="16" idx="1"/>
          </p:cNvCxnSpPr>
          <p:nvPr/>
        </p:nvCxnSpPr>
        <p:spPr>
          <a:xfrm flipV="1">
            <a:off x="2364824" y="2477081"/>
            <a:ext cx="677921" cy="14911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2364824" y="3968181"/>
            <a:ext cx="677921" cy="15068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16" idx="3"/>
          </p:cNvCxnSpPr>
          <p:nvPr/>
        </p:nvCxnSpPr>
        <p:spPr>
          <a:xfrm>
            <a:off x="4966138" y="2477081"/>
            <a:ext cx="1240432" cy="1588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endCxn id="17" idx="0"/>
          </p:cNvCxnSpPr>
          <p:nvPr/>
        </p:nvCxnSpPr>
        <p:spPr>
          <a:xfrm rot="5400000">
            <a:off x="6754980" y="3226174"/>
            <a:ext cx="442693" cy="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8" idx="1"/>
          </p:cNvCxnSpPr>
          <p:nvPr/>
        </p:nvCxnSpPr>
        <p:spPr>
          <a:xfrm rot="5400000" flipH="1" flipV="1">
            <a:off x="6754581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18" idx="2"/>
          </p:cNvCxnSpPr>
          <p:nvPr/>
        </p:nvCxnSpPr>
        <p:spPr>
          <a:xfrm>
            <a:off x="4966138" y="5475048"/>
            <a:ext cx="124043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rot="10800000">
            <a:off x="4966139" y="3959308"/>
            <a:ext cx="1048093" cy="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rot="5400000">
            <a:off x="3783095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042745" y="1948936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6014231" y="3447919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/>
          </a:p>
        </p:txBody>
      </p:sp>
      <p:sp>
        <p:nvSpPr>
          <p:cNvPr id="18" name="Flussdiagramm: Daten 17"/>
          <p:cNvSpPr/>
          <p:nvPr/>
        </p:nvSpPr>
        <p:spPr>
          <a:xfrm>
            <a:off x="6014231" y="4946903"/>
            <a:ext cx="1923393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Model Output</a:t>
            </a:r>
            <a:endParaRPr lang="de-CH" dirty="0"/>
          </a:p>
        </p:txBody>
      </p:sp>
      <p:grpSp>
        <p:nvGrpSpPr>
          <p:cNvPr id="6" name="Gruppieren 18"/>
          <p:cNvGrpSpPr/>
          <p:nvPr/>
        </p:nvGrpSpPr>
        <p:grpSpPr>
          <a:xfrm>
            <a:off x="3042745" y="4946903"/>
            <a:ext cx="1923393" cy="1056290"/>
            <a:chOff x="3042745" y="4809743"/>
            <a:chExt cx="1923393" cy="1056290"/>
          </a:xfrm>
        </p:grpSpPr>
        <p:sp>
          <p:nvSpPr>
            <p:cNvPr id="20" name="Abgerundetes Rechteck 19"/>
            <p:cNvSpPr/>
            <p:nvPr/>
          </p:nvSpPr>
          <p:spPr>
            <a:xfrm>
              <a:off x="3042745" y="4809743"/>
              <a:ext cx="1923393" cy="1056290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System Model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21" name="Objekt 20"/>
            <p:cNvGraphicFramePr>
              <a:graphicFrameLocks noChangeAspect="1"/>
            </p:cNvGraphicFramePr>
            <p:nvPr/>
          </p:nvGraphicFramePr>
          <p:xfrm>
            <a:off x="3362325" y="5360353"/>
            <a:ext cx="1279525" cy="427037"/>
          </p:xfrm>
          <a:graphic>
            <a:graphicData uri="http://schemas.openxmlformats.org/presentationml/2006/ole">
              <p:oleObj spid="_x0000_s24578" name="Formel" r:id="rId4" imgW="609480" imgH="203040" progId="Equation.3">
                <p:embed/>
              </p:oleObj>
            </a:graphicData>
          </a:graphic>
        </p:graphicFrame>
      </p:grpSp>
      <p:grpSp>
        <p:nvGrpSpPr>
          <p:cNvPr id="7" name="Gruppieren 24"/>
          <p:cNvGrpSpPr/>
          <p:nvPr/>
        </p:nvGrpSpPr>
        <p:grpSpPr>
          <a:xfrm>
            <a:off x="756742" y="3447919"/>
            <a:ext cx="1608082" cy="1040524"/>
            <a:chOff x="756742" y="3310759"/>
            <a:chExt cx="1608082" cy="1040524"/>
          </a:xfrm>
        </p:grpSpPr>
        <p:sp>
          <p:nvSpPr>
            <p:cNvPr id="26" name="Rechteck 25"/>
            <p:cNvSpPr/>
            <p:nvPr/>
          </p:nvSpPr>
          <p:spPr>
            <a:xfrm>
              <a:off x="756742" y="3310759"/>
              <a:ext cx="1608082" cy="10405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Actuator</a:t>
              </a:r>
              <a:r>
                <a:rPr lang="de-CH" dirty="0" smtClean="0"/>
                <a:t> Input Pattern    .</a:t>
              </a:r>
              <a:endParaRPr lang="de-CH" dirty="0"/>
            </a:p>
          </p:txBody>
        </p:sp>
        <p:graphicFrame>
          <p:nvGraphicFramePr>
            <p:cNvPr id="27" name="Object 6"/>
            <p:cNvGraphicFramePr>
              <a:graphicFrameLocks noChangeAspect="1"/>
            </p:cNvGraphicFramePr>
            <p:nvPr/>
          </p:nvGraphicFramePr>
          <p:xfrm>
            <a:off x="1888683" y="3854225"/>
            <a:ext cx="266700" cy="292100"/>
          </p:xfrm>
          <a:graphic>
            <a:graphicData uri="http://schemas.openxmlformats.org/presentationml/2006/ole">
              <p:oleObj spid="_x0000_s24580" name="Formel" r:id="rId5" imgW="126720" imgH="139680" progId="Equation.3">
                <p:embed/>
              </p:oleObj>
            </a:graphicData>
          </a:graphic>
        </p:graphicFrame>
      </p:grpSp>
      <p:pic>
        <p:nvPicPr>
          <p:cNvPr id="28" name="Picture 7" descr="C:\Eigene Dateien\Schule\ETH\9Semester\SemesterThesis\skye_cad_transp.png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 l="14716" r="21902"/>
          <a:stretch>
            <a:fillRect/>
          </a:stretch>
        </p:blipFill>
        <p:spPr bwMode="auto">
          <a:xfrm>
            <a:off x="3333619" y="1712597"/>
            <a:ext cx="1348743" cy="1371503"/>
          </a:xfrm>
          <a:prstGeom prst="rect">
            <a:avLst/>
          </a:prstGeom>
          <a:noFill/>
        </p:spPr>
      </p:pic>
      <p:grpSp>
        <p:nvGrpSpPr>
          <p:cNvPr id="19" name="Gruppieren 28"/>
          <p:cNvGrpSpPr/>
          <p:nvPr/>
        </p:nvGrpSpPr>
        <p:grpSpPr>
          <a:xfrm>
            <a:off x="6014231" y="1948936"/>
            <a:ext cx="2201301" cy="1056290"/>
            <a:chOff x="6014231" y="1811776"/>
            <a:chExt cx="1923393" cy="1056290"/>
          </a:xfrm>
        </p:grpSpPr>
        <p:sp>
          <p:nvSpPr>
            <p:cNvPr id="30" name="Flussdiagramm: Daten 29"/>
            <p:cNvSpPr/>
            <p:nvPr/>
          </p:nvSpPr>
          <p:spPr>
            <a:xfrm>
              <a:off x="6014231" y="1811776"/>
              <a:ext cx="1923393" cy="1056290"/>
            </a:xfrm>
            <a:prstGeom prst="flowChartInputOutpu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 Data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6813768" y="2336087"/>
            <a:ext cx="292100" cy="346075"/>
          </p:xfrm>
          <a:graphic>
            <a:graphicData uri="http://schemas.openxmlformats.org/presentationml/2006/ole">
              <p:oleObj spid="_x0000_s24581" name="Formel" r:id="rId7" imgW="139680" imgH="164880" progId="Equation.3">
                <p:embed/>
              </p:oleObj>
            </a:graphicData>
          </a:graphic>
        </p:graphicFrame>
      </p:grpSp>
      <p:sp>
        <p:nvSpPr>
          <p:cNvPr id="33" name="Flussdiagramm: Daten 32"/>
          <p:cNvSpPr/>
          <p:nvPr/>
        </p:nvSpPr>
        <p:spPr>
          <a:xfrm>
            <a:off x="2912017" y="3463240"/>
            <a:ext cx="2250279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</a:p>
          <a:p>
            <a:pPr algn="ctr"/>
            <a:endParaRPr lang="de-CH" dirty="0"/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3922390" y="3970688"/>
          <a:ext cx="266700" cy="371475"/>
        </p:xfrm>
        <a:graphic>
          <a:graphicData uri="http://schemas.openxmlformats.org/presentationml/2006/ole">
            <p:oleObj spid="_x0000_s24579" name="Formel" r:id="rId8" imgW="126720" imgH="1774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8" name="Gerade Verbindung mit Pfeil 7"/>
          <p:cNvCxnSpPr>
            <a:endCxn id="16" idx="1"/>
          </p:cNvCxnSpPr>
          <p:nvPr/>
        </p:nvCxnSpPr>
        <p:spPr>
          <a:xfrm flipV="1">
            <a:off x="2364824" y="2477081"/>
            <a:ext cx="677921" cy="14911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2364824" y="3968181"/>
            <a:ext cx="677921" cy="15068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16" idx="3"/>
          </p:cNvCxnSpPr>
          <p:nvPr/>
        </p:nvCxnSpPr>
        <p:spPr>
          <a:xfrm>
            <a:off x="4966138" y="2477081"/>
            <a:ext cx="1240432" cy="1588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endCxn id="17" idx="0"/>
          </p:cNvCxnSpPr>
          <p:nvPr/>
        </p:nvCxnSpPr>
        <p:spPr>
          <a:xfrm rot="5400000">
            <a:off x="6754980" y="3226174"/>
            <a:ext cx="442693" cy="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8" idx="1"/>
          </p:cNvCxnSpPr>
          <p:nvPr/>
        </p:nvCxnSpPr>
        <p:spPr>
          <a:xfrm rot="5400000" flipH="1" flipV="1">
            <a:off x="6754581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18" idx="2"/>
          </p:cNvCxnSpPr>
          <p:nvPr/>
        </p:nvCxnSpPr>
        <p:spPr>
          <a:xfrm>
            <a:off x="4966138" y="5475048"/>
            <a:ext cx="124043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rot="10800000">
            <a:off x="4966139" y="3959308"/>
            <a:ext cx="1048093" cy="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rot="5400000">
            <a:off x="3783095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042745" y="1948936"/>
            <a:ext cx="1923393" cy="105629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6014231" y="3447919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/>
          </a:p>
        </p:txBody>
      </p:sp>
      <p:sp>
        <p:nvSpPr>
          <p:cNvPr id="18" name="Flussdiagramm: Daten 17"/>
          <p:cNvSpPr/>
          <p:nvPr/>
        </p:nvSpPr>
        <p:spPr>
          <a:xfrm>
            <a:off x="6014231" y="4946903"/>
            <a:ext cx="1923393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Model Output</a:t>
            </a:r>
            <a:endParaRPr lang="de-CH" dirty="0"/>
          </a:p>
        </p:txBody>
      </p:sp>
      <p:grpSp>
        <p:nvGrpSpPr>
          <p:cNvPr id="6" name="Gruppieren 18"/>
          <p:cNvGrpSpPr/>
          <p:nvPr/>
        </p:nvGrpSpPr>
        <p:grpSpPr>
          <a:xfrm>
            <a:off x="3042745" y="4946903"/>
            <a:ext cx="1923393" cy="1056290"/>
            <a:chOff x="3042745" y="4809743"/>
            <a:chExt cx="1923393" cy="1056290"/>
          </a:xfrm>
        </p:grpSpPr>
        <p:sp>
          <p:nvSpPr>
            <p:cNvPr id="20" name="Abgerundetes Rechteck 19"/>
            <p:cNvSpPr/>
            <p:nvPr/>
          </p:nvSpPr>
          <p:spPr>
            <a:xfrm>
              <a:off x="3042745" y="4809743"/>
              <a:ext cx="1923393" cy="1056290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System Model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21" name="Objekt 20"/>
            <p:cNvGraphicFramePr>
              <a:graphicFrameLocks noChangeAspect="1"/>
            </p:cNvGraphicFramePr>
            <p:nvPr/>
          </p:nvGraphicFramePr>
          <p:xfrm>
            <a:off x="3362325" y="5360353"/>
            <a:ext cx="1279525" cy="427037"/>
          </p:xfrm>
          <a:graphic>
            <a:graphicData uri="http://schemas.openxmlformats.org/presentationml/2006/ole">
              <p:oleObj spid="_x0000_s25602" name="Formel" r:id="rId4" imgW="609480" imgH="203040" progId="Equation.3">
                <p:embed/>
              </p:oleObj>
            </a:graphicData>
          </a:graphic>
        </p:graphicFrame>
      </p:grpSp>
      <p:grpSp>
        <p:nvGrpSpPr>
          <p:cNvPr id="7" name="Gruppieren 24"/>
          <p:cNvGrpSpPr/>
          <p:nvPr/>
        </p:nvGrpSpPr>
        <p:grpSpPr>
          <a:xfrm>
            <a:off x="756742" y="3447919"/>
            <a:ext cx="1608082" cy="1040524"/>
            <a:chOff x="756742" y="3310759"/>
            <a:chExt cx="1608082" cy="1040524"/>
          </a:xfrm>
        </p:grpSpPr>
        <p:sp>
          <p:nvSpPr>
            <p:cNvPr id="26" name="Rechteck 25"/>
            <p:cNvSpPr/>
            <p:nvPr/>
          </p:nvSpPr>
          <p:spPr>
            <a:xfrm>
              <a:off x="756742" y="3310759"/>
              <a:ext cx="1608082" cy="10405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Actuator</a:t>
              </a:r>
              <a:r>
                <a:rPr lang="de-CH" dirty="0" smtClean="0"/>
                <a:t> Input Pattern    .</a:t>
              </a:r>
              <a:endParaRPr lang="de-CH" dirty="0"/>
            </a:p>
          </p:txBody>
        </p:sp>
        <p:graphicFrame>
          <p:nvGraphicFramePr>
            <p:cNvPr id="27" name="Object 6"/>
            <p:cNvGraphicFramePr>
              <a:graphicFrameLocks noChangeAspect="1"/>
            </p:cNvGraphicFramePr>
            <p:nvPr/>
          </p:nvGraphicFramePr>
          <p:xfrm>
            <a:off x="1888683" y="3854225"/>
            <a:ext cx="266700" cy="292100"/>
          </p:xfrm>
          <a:graphic>
            <a:graphicData uri="http://schemas.openxmlformats.org/presentationml/2006/ole">
              <p:oleObj spid="_x0000_s25604" name="Formel" r:id="rId5" imgW="126720" imgH="139680" progId="Equation.3">
                <p:embed/>
              </p:oleObj>
            </a:graphicData>
          </a:graphic>
        </p:graphicFrame>
      </p:grpSp>
      <p:pic>
        <p:nvPicPr>
          <p:cNvPr id="28" name="Picture 7" descr="C:\Eigene Dateien\Schule\ETH\9Semester\SemesterThesis\skye_cad_transp.png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 l="14716" r="21902"/>
          <a:stretch>
            <a:fillRect/>
          </a:stretch>
        </p:blipFill>
        <p:spPr bwMode="auto">
          <a:xfrm>
            <a:off x="3333619" y="1712597"/>
            <a:ext cx="1348743" cy="1371503"/>
          </a:xfrm>
          <a:prstGeom prst="rect">
            <a:avLst/>
          </a:prstGeom>
          <a:noFill/>
        </p:spPr>
      </p:pic>
      <p:grpSp>
        <p:nvGrpSpPr>
          <p:cNvPr id="19" name="Gruppieren 28"/>
          <p:cNvGrpSpPr/>
          <p:nvPr/>
        </p:nvGrpSpPr>
        <p:grpSpPr>
          <a:xfrm>
            <a:off x="6014231" y="1948936"/>
            <a:ext cx="2201301" cy="1056290"/>
            <a:chOff x="6014231" y="1811776"/>
            <a:chExt cx="1923393" cy="1056290"/>
          </a:xfrm>
        </p:grpSpPr>
        <p:sp>
          <p:nvSpPr>
            <p:cNvPr id="30" name="Flussdiagramm: Daten 29"/>
            <p:cNvSpPr/>
            <p:nvPr/>
          </p:nvSpPr>
          <p:spPr>
            <a:xfrm>
              <a:off x="6014231" y="1811776"/>
              <a:ext cx="1923393" cy="1056290"/>
            </a:xfrm>
            <a:prstGeom prst="flowChartInputOutpu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 Data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6813768" y="2336087"/>
            <a:ext cx="292100" cy="346075"/>
          </p:xfrm>
          <a:graphic>
            <a:graphicData uri="http://schemas.openxmlformats.org/presentationml/2006/ole">
              <p:oleObj spid="_x0000_s25605" name="Formel" r:id="rId7" imgW="139680" imgH="164880" progId="Equation.3">
                <p:embed/>
              </p:oleObj>
            </a:graphicData>
          </a:graphic>
        </p:graphicFrame>
      </p:grpSp>
      <p:sp>
        <p:nvSpPr>
          <p:cNvPr id="33" name="Flussdiagramm: Daten 32"/>
          <p:cNvSpPr/>
          <p:nvPr/>
        </p:nvSpPr>
        <p:spPr>
          <a:xfrm>
            <a:off x="2912017" y="3463240"/>
            <a:ext cx="2250279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</a:p>
          <a:p>
            <a:pPr algn="ctr"/>
            <a:endParaRPr lang="de-CH" dirty="0"/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3922390" y="3970688"/>
          <a:ext cx="266700" cy="371475"/>
        </p:xfrm>
        <a:graphic>
          <a:graphicData uri="http://schemas.openxmlformats.org/presentationml/2006/ole">
            <p:oleObj spid="_x0000_s25603" name="Formel" r:id="rId8" imgW="126720" imgH="1774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System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806038" y="2229068"/>
            <a:ext cx="142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4 </a:t>
            </a:r>
            <a:r>
              <a:rPr lang="de-CH" dirty="0" err="1" smtClean="0"/>
              <a:t>Actuation</a:t>
            </a:r>
            <a:r>
              <a:rPr lang="de-CH" dirty="0" smtClean="0"/>
              <a:t> Units (AU)</a:t>
            </a:r>
            <a:endParaRPr lang="de-CH" dirty="0"/>
          </a:p>
        </p:txBody>
      </p:sp>
      <p:pic>
        <p:nvPicPr>
          <p:cNvPr id="10" name="Picture 3" descr="C:\Users\Matthias\AppData\Local\Microsoft\Windows\INetCache\IE\M3XKW46T\skye_cad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18095"/>
          <a:stretch>
            <a:fillRect/>
          </a:stretch>
        </p:blipFill>
        <p:spPr bwMode="auto">
          <a:xfrm>
            <a:off x="3460652" y="2024063"/>
            <a:ext cx="5350106" cy="4210050"/>
          </a:xfrm>
          <a:prstGeom prst="rect">
            <a:avLst/>
          </a:prstGeom>
          <a:noFill/>
        </p:spPr>
      </p:pic>
      <p:cxnSp>
        <p:nvCxnSpPr>
          <p:cNvPr id="12" name="Gerade Verbindung mit Pfeil 11"/>
          <p:cNvCxnSpPr>
            <a:stCxn id="9" idx="3"/>
          </p:cNvCxnSpPr>
          <p:nvPr/>
        </p:nvCxnSpPr>
        <p:spPr>
          <a:xfrm>
            <a:off x="3226875" y="2552234"/>
            <a:ext cx="1417133" cy="2100902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9" idx="3"/>
          </p:cNvCxnSpPr>
          <p:nvPr/>
        </p:nvCxnSpPr>
        <p:spPr>
          <a:xfrm>
            <a:off x="3226875" y="2552234"/>
            <a:ext cx="3505365" cy="2244918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9" idx="3"/>
          </p:cNvCxnSpPr>
          <p:nvPr/>
        </p:nvCxnSpPr>
        <p:spPr>
          <a:xfrm flipV="1">
            <a:off x="3226875" y="2348880"/>
            <a:ext cx="1993197" cy="203354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>
            <a:stCxn id="9" idx="3"/>
          </p:cNvCxnSpPr>
          <p:nvPr/>
        </p:nvCxnSpPr>
        <p:spPr>
          <a:xfrm>
            <a:off x="3226875" y="2552234"/>
            <a:ext cx="409021" cy="1020782"/>
          </a:xfrm>
          <a:prstGeom prst="line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7472214" y="2504440"/>
            <a:ext cx="1420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Electronics:</a:t>
            </a:r>
          </a:p>
          <a:p>
            <a:pPr>
              <a:buFontTx/>
              <a:buChar char="-"/>
            </a:pPr>
            <a:r>
              <a:rPr lang="de-CH" dirty="0" smtClean="0"/>
              <a:t> IMU</a:t>
            </a:r>
          </a:p>
          <a:p>
            <a:pPr>
              <a:buFontTx/>
              <a:buChar char="-"/>
            </a:pPr>
            <a:r>
              <a:rPr lang="de-CH" dirty="0" smtClean="0"/>
              <a:t> Controller</a:t>
            </a:r>
          </a:p>
          <a:p>
            <a:pPr>
              <a:buFontTx/>
              <a:buChar char="-"/>
            </a:pPr>
            <a:r>
              <a:rPr lang="de-CH" dirty="0" smtClean="0"/>
              <a:t> </a:t>
            </a:r>
            <a:r>
              <a:rPr lang="de-CH" dirty="0" err="1" smtClean="0"/>
              <a:t>XBee</a:t>
            </a:r>
            <a:endParaRPr lang="de-CH" dirty="0"/>
          </a:p>
        </p:txBody>
      </p:sp>
      <p:cxnSp>
        <p:nvCxnSpPr>
          <p:cNvPr id="27" name="Gerade Verbindung mit Pfeil 26"/>
          <p:cNvCxnSpPr>
            <a:stCxn id="25" idx="1"/>
          </p:cNvCxnSpPr>
          <p:nvPr/>
        </p:nvCxnSpPr>
        <p:spPr>
          <a:xfrm flipH="1">
            <a:off x="6738425" y="3104605"/>
            <a:ext cx="733789" cy="398250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6203852" y="2136607"/>
            <a:ext cx="492369" cy="646331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207292" y="1505634"/>
            <a:ext cx="2159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/>
              <a:t>Spherical</a:t>
            </a:r>
            <a:r>
              <a:rPr lang="de-CH" dirty="0" smtClean="0"/>
              <a:t> Hull </a:t>
            </a:r>
            <a:r>
              <a:rPr lang="de-CH" dirty="0" err="1" smtClean="0"/>
              <a:t>filled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Helium</a:t>
            </a:r>
            <a:endParaRPr lang="de-CH" dirty="0"/>
          </a:p>
        </p:txBody>
      </p:sp>
      <p:grpSp>
        <p:nvGrpSpPr>
          <p:cNvPr id="48" name="Gruppieren 47"/>
          <p:cNvGrpSpPr/>
          <p:nvPr/>
        </p:nvGrpSpPr>
        <p:grpSpPr>
          <a:xfrm>
            <a:off x="323850" y="3434818"/>
            <a:ext cx="3122734" cy="2567984"/>
            <a:chOff x="323850" y="3434818"/>
            <a:chExt cx="3122734" cy="2567984"/>
          </a:xfrm>
        </p:grpSpPr>
        <p:pic>
          <p:nvPicPr>
            <p:cNvPr id="14338" name="Picture 2" descr="https://lh5.googleusercontent.com/xAZLUjOV1CkPt0JygaLdsX4N04o4VM9zlieHTwiJP-1mtwVz6sjFv340s6OWFgduIYzZq3zJePkrjAKHL1gn6FtkxpefHNdx0ccIN-rWMkbxR5NgA9bFu5upPVxdOmRJyDeH"/>
            <p:cNvPicPr>
              <a:picLocks noChangeAspect="1" noChangeArrowheads="1"/>
            </p:cNvPicPr>
            <p:nvPr/>
          </p:nvPicPr>
          <p:blipFill>
            <a:blip r:embed="rId4" cstate="print">
              <a:lum bright="30000" contrast="20000"/>
            </a:blip>
            <a:srcRect/>
            <a:stretch>
              <a:fillRect/>
            </a:stretch>
          </p:blipFill>
          <p:spPr bwMode="auto">
            <a:xfrm>
              <a:off x="323850" y="4097801"/>
              <a:ext cx="2867025" cy="1905001"/>
            </a:xfrm>
            <a:prstGeom prst="rect">
              <a:avLst/>
            </a:prstGeom>
            <a:noFill/>
          </p:spPr>
        </p:pic>
        <p:sp>
          <p:nvSpPr>
            <p:cNvPr id="31" name="Bogen 30"/>
            <p:cNvSpPr/>
            <p:nvPr/>
          </p:nvSpPr>
          <p:spPr>
            <a:xfrm>
              <a:off x="1355042" y="3761946"/>
              <a:ext cx="970671" cy="219212"/>
            </a:xfrm>
            <a:prstGeom prst="arc">
              <a:avLst>
                <a:gd name="adj1" fmla="val 18656482"/>
                <a:gd name="adj2" fmla="val 12432965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35" name="Gerade Verbindung 34"/>
            <p:cNvCxnSpPr/>
            <p:nvPr/>
          </p:nvCxnSpPr>
          <p:spPr>
            <a:xfrm flipV="1">
              <a:off x="1770038" y="3502855"/>
              <a:ext cx="36000" cy="1983546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/>
            <p:cNvCxnSpPr/>
            <p:nvPr/>
          </p:nvCxnSpPr>
          <p:spPr>
            <a:xfrm>
              <a:off x="1997612" y="4485711"/>
              <a:ext cx="703385" cy="3600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feld 45"/>
            <p:cNvSpPr txBox="1"/>
            <p:nvPr/>
          </p:nvSpPr>
          <p:spPr>
            <a:xfrm>
              <a:off x="825847" y="3434818"/>
              <a:ext cx="1134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Rotation</a:t>
              </a:r>
              <a:endParaRPr lang="de-CH" dirty="0"/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2311645" y="4093702"/>
              <a:ext cx="1134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 smtClean="0"/>
                <a:t>Thrust</a:t>
              </a:r>
              <a:endParaRPr lang="de-CH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3742006" y="3726184"/>
            <a:ext cx="1296000" cy="6480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8" name="Inhaltsplatzhalter 7" descr="system_loop_3.eps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047750" y="3543300"/>
            <a:ext cx="7048500" cy="1171575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System                    </a:t>
            </a:r>
            <a:r>
              <a:rPr lang="de-CH" b="0" i="1" dirty="0" err="1" smtClean="0"/>
              <a:t>Control</a:t>
            </a:r>
            <a:endParaRPr lang="de-CH" b="0" i="1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9" name="Gerade Verbindung mit Pfeil 8"/>
          <p:cNvCxnSpPr/>
          <p:nvPr/>
        </p:nvCxnSpPr>
        <p:spPr>
          <a:xfrm flipH="1">
            <a:off x="2560317" y="3137095"/>
            <a:ext cx="0" cy="4062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>
            <a:off x="4332849" y="3137095"/>
            <a:ext cx="0" cy="4062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1709222" y="2504046"/>
            <a:ext cx="170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smtClean="0"/>
              <a:t>Independent </a:t>
            </a:r>
            <a:r>
              <a:rPr lang="de-CH" i="1" dirty="0" err="1" smtClean="0"/>
              <a:t>of</a:t>
            </a:r>
            <a:r>
              <a:rPr lang="de-CH" i="1" dirty="0" smtClean="0"/>
              <a:t> </a:t>
            </a:r>
            <a:r>
              <a:rPr lang="de-CH" i="1" dirty="0" err="1" smtClean="0"/>
              <a:t>Actuators</a:t>
            </a:r>
            <a:endParaRPr lang="de-CH" i="1" dirty="0"/>
          </a:p>
        </p:txBody>
      </p:sp>
      <p:sp>
        <p:nvSpPr>
          <p:cNvPr id="13" name="Textfeld 12"/>
          <p:cNvSpPr txBox="1"/>
          <p:nvPr/>
        </p:nvSpPr>
        <p:spPr>
          <a:xfrm>
            <a:off x="3481754" y="2504046"/>
            <a:ext cx="170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 smtClean="0"/>
              <a:t>Depends</a:t>
            </a:r>
            <a:r>
              <a:rPr lang="de-CH" i="1" dirty="0" smtClean="0"/>
              <a:t> on </a:t>
            </a:r>
            <a:r>
              <a:rPr lang="de-CH" i="1" dirty="0" err="1" smtClean="0"/>
              <a:t>Actuators</a:t>
            </a:r>
            <a:endParaRPr lang="de-CH" i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8" name="Gerade Verbindung mit Pfeil 7"/>
          <p:cNvCxnSpPr>
            <a:endCxn id="16" idx="1"/>
          </p:cNvCxnSpPr>
          <p:nvPr/>
        </p:nvCxnSpPr>
        <p:spPr>
          <a:xfrm flipV="1">
            <a:off x="2364824" y="2477081"/>
            <a:ext cx="677921" cy="14911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2364824" y="3968181"/>
            <a:ext cx="677921" cy="15068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16" idx="3"/>
          </p:cNvCxnSpPr>
          <p:nvPr/>
        </p:nvCxnSpPr>
        <p:spPr>
          <a:xfrm>
            <a:off x="4966138" y="2477081"/>
            <a:ext cx="1240432" cy="1588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endCxn id="17" idx="0"/>
          </p:cNvCxnSpPr>
          <p:nvPr/>
        </p:nvCxnSpPr>
        <p:spPr>
          <a:xfrm rot="5400000">
            <a:off x="6754980" y="3226174"/>
            <a:ext cx="442693" cy="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8" idx="1"/>
          </p:cNvCxnSpPr>
          <p:nvPr/>
        </p:nvCxnSpPr>
        <p:spPr>
          <a:xfrm rot="5400000" flipH="1" flipV="1">
            <a:off x="6754581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18" idx="2"/>
          </p:cNvCxnSpPr>
          <p:nvPr/>
        </p:nvCxnSpPr>
        <p:spPr>
          <a:xfrm>
            <a:off x="4966138" y="5475048"/>
            <a:ext cx="124043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rot="10800000">
            <a:off x="4966139" y="3959308"/>
            <a:ext cx="1048093" cy="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rot="5400000">
            <a:off x="3783095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042745" y="1948936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6014231" y="3447919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/>
          </a:p>
        </p:txBody>
      </p:sp>
      <p:sp>
        <p:nvSpPr>
          <p:cNvPr id="18" name="Flussdiagramm: Daten 17"/>
          <p:cNvSpPr/>
          <p:nvPr/>
        </p:nvSpPr>
        <p:spPr>
          <a:xfrm>
            <a:off x="6014231" y="4946903"/>
            <a:ext cx="1923393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Model Output</a:t>
            </a:r>
            <a:endParaRPr lang="de-CH" dirty="0"/>
          </a:p>
        </p:txBody>
      </p:sp>
      <p:grpSp>
        <p:nvGrpSpPr>
          <p:cNvPr id="19" name="Gruppieren 18"/>
          <p:cNvGrpSpPr/>
          <p:nvPr/>
        </p:nvGrpSpPr>
        <p:grpSpPr>
          <a:xfrm>
            <a:off x="3042745" y="4946903"/>
            <a:ext cx="1923393" cy="1056290"/>
            <a:chOff x="3042745" y="4809743"/>
            <a:chExt cx="1923393" cy="1056290"/>
          </a:xfrm>
        </p:grpSpPr>
        <p:sp>
          <p:nvSpPr>
            <p:cNvPr id="20" name="Abgerundetes Rechteck 19"/>
            <p:cNvSpPr/>
            <p:nvPr/>
          </p:nvSpPr>
          <p:spPr>
            <a:xfrm>
              <a:off x="3042745" y="4809743"/>
              <a:ext cx="1923393" cy="1056290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System Model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21" name="Objekt 20"/>
            <p:cNvGraphicFramePr>
              <a:graphicFrameLocks noChangeAspect="1"/>
            </p:cNvGraphicFramePr>
            <p:nvPr/>
          </p:nvGraphicFramePr>
          <p:xfrm>
            <a:off x="3362325" y="5360353"/>
            <a:ext cx="1279525" cy="427037"/>
          </p:xfrm>
          <a:graphic>
            <a:graphicData uri="http://schemas.openxmlformats.org/presentationml/2006/ole">
              <p:oleObj spid="_x0000_s1026" name="Formel" r:id="rId4" imgW="609480" imgH="203040" progId="Equation.3">
                <p:embed/>
              </p:oleObj>
            </a:graphicData>
          </a:graphic>
        </p:graphicFrame>
      </p:grpSp>
      <p:grpSp>
        <p:nvGrpSpPr>
          <p:cNvPr id="25" name="Gruppieren 24"/>
          <p:cNvGrpSpPr/>
          <p:nvPr/>
        </p:nvGrpSpPr>
        <p:grpSpPr>
          <a:xfrm>
            <a:off x="756742" y="3447919"/>
            <a:ext cx="1608082" cy="1040524"/>
            <a:chOff x="756742" y="3310759"/>
            <a:chExt cx="1608082" cy="1040524"/>
          </a:xfrm>
        </p:grpSpPr>
        <p:sp>
          <p:nvSpPr>
            <p:cNvPr id="26" name="Rechteck 25"/>
            <p:cNvSpPr/>
            <p:nvPr/>
          </p:nvSpPr>
          <p:spPr>
            <a:xfrm>
              <a:off x="756742" y="3310759"/>
              <a:ext cx="1608082" cy="10405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Actuator</a:t>
              </a:r>
              <a:r>
                <a:rPr lang="de-CH" dirty="0" smtClean="0"/>
                <a:t> Input Pattern    .</a:t>
              </a:r>
              <a:endParaRPr lang="de-CH" dirty="0"/>
            </a:p>
          </p:txBody>
        </p:sp>
        <p:graphicFrame>
          <p:nvGraphicFramePr>
            <p:cNvPr id="27" name="Object 6"/>
            <p:cNvGraphicFramePr>
              <a:graphicFrameLocks noChangeAspect="1"/>
            </p:cNvGraphicFramePr>
            <p:nvPr/>
          </p:nvGraphicFramePr>
          <p:xfrm>
            <a:off x="1888683" y="3854225"/>
            <a:ext cx="266700" cy="292100"/>
          </p:xfrm>
          <a:graphic>
            <a:graphicData uri="http://schemas.openxmlformats.org/presentationml/2006/ole">
              <p:oleObj spid="_x0000_s1028" name="Formel" r:id="rId5" imgW="126720" imgH="139680" progId="Equation.3">
                <p:embed/>
              </p:oleObj>
            </a:graphicData>
          </a:graphic>
        </p:graphicFrame>
      </p:grpSp>
      <p:pic>
        <p:nvPicPr>
          <p:cNvPr id="28" name="Picture 7" descr="C:\Eigene Dateien\Schule\ETH\9Semester\SemesterThesis\skye_cad_transp.png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 l="14716" r="21902"/>
          <a:stretch>
            <a:fillRect/>
          </a:stretch>
        </p:blipFill>
        <p:spPr bwMode="auto">
          <a:xfrm>
            <a:off x="3333619" y="1712597"/>
            <a:ext cx="1348743" cy="1371503"/>
          </a:xfrm>
          <a:prstGeom prst="rect">
            <a:avLst/>
          </a:prstGeom>
          <a:noFill/>
        </p:spPr>
      </p:pic>
      <p:grpSp>
        <p:nvGrpSpPr>
          <p:cNvPr id="29" name="Gruppieren 28"/>
          <p:cNvGrpSpPr/>
          <p:nvPr/>
        </p:nvGrpSpPr>
        <p:grpSpPr>
          <a:xfrm>
            <a:off x="6014231" y="1948936"/>
            <a:ext cx="2201301" cy="1056290"/>
            <a:chOff x="6014231" y="1811776"/>
            <a:chExt cx="1923393" cy="1056290"/>
          </a:xfrm>
        </p:grpSpPr>
        <p:sp>
          <p:nvSpPr>
            <p:cNvPr id="30" name="Flussdiagramm: Daten 29"/>
            <p:cNvSpPr/>
            <p:nvPr/>
          </p:nvSpPr>
          <p:spPr>
            <a:xfrm>
              <a:off x="6014231" y="1811776"/>
              <a:ext cx="1923393" cy="1056290"/>
            </a:xfrm>
            <a:prstGeom prst="flowChartInputOutpu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 Data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6813768" y="2336087"/>
            <a:ext cx="292100" cy="346075"/>
          </p:xfrm>
          <a:graphic>
            <a:graphicData uri="http://schemas.openxmlformats.org/presentationml/2006/ole">
              <p:oleObj spid="_x0000_s1029" name="Formel" r:id="rId7" imgW="139680" imgH="164880" progId="Equation.3">
                <p:embed/>
              </p:oleObj>
            </a:graphicData>
          </a:graphic>
        </p:graphicFrame>
      </p:grpSp>
      <p:sp>
        <p:nvSpPr>
          <p:cNvPr id="33" name="Flussdiagramm: Daten 32"/>
          <p:cNvSpPr/>
          <p:nvPr/>
        </p:nvSpPr>
        <p:spPr>
          <a:xfrm>
            <a:off x="2912017" y="3463240"/>
            <a:ext cx="2250279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</a:p>
          <a:p>
            <a:pPr algn="ctr"/>
            <a:endParaRPr lang="de-CH" dirty="0"/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3922390" y="3970688"/>
          <a:ext cx="266700" cy="371475"/>
        </p:xfrm>
        <a:graphic>
          <a:graphicData uri="http://schemas.openxmlformats.org/presentationml/2006/ole">
            <p:oleObj spid="_x0000_s1027" name="Formel" r:id="rId8" imgW="126720" imgH="1774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th_praesentation_4zu3_ETH8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a:style>
    </a:spDef>
    <a:lnDef>
      <a:spPr>
        <a:ln>
          <a:headEnd type="none" w="med" len="med"/>
          <a:tailEnd type="none" w="med" len="med"/>
        </a:ln>
      </a:spPr>
      <a:bodyPr/>
      <a:lstStyle/>
      <a:style>
        <a:lnRef idx="2">
          <a:schemeClr val="accent4"/>
        </a:lnRef>
        <a:fillRef idx="0">
          <a:schemeClr val="accent4"/>
        </a:fillRef>
        <a:effectRef idx="1">
          <a:schemeClr val="accent4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eth_praesentation_4zu3_ETH8.potx</Template>
  <TotalTime>0</TotalTime>
  <Words>1772</Words>
  <Application>Microsoft Office PowerPoint</Application>
  <PresentationFormat>Bildschirmpräsentation (4:3)</PresentationFormat>
  <Paragraphs>471</Paragraphs>
  <Slides>34</Slides>
  <Notes>24</Notes>
  <HiddenSlides>1</HiddenSlides>
  <MMClips>4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6" baseType="lpstr">
      <vt:lpstr>eth_praesentation_4zu3_ETH8</vt:lpstr>
      <vt:lpstr>Formel</vt:lpstr>
      <vt:lpstr>Estimation of Actuation Configuration for a Multi-Actuated Blimp</vt:lpstr>
      <vt:lpstr>Content</vt:lpstr>
      <vt:lpstr>Motivation: Control Arbitrary Blimp</vt:lpstr>
      <vt:lpstr>Motivation: Improve Usability &amp; Control</vt:lpstr>
      <vt:lpstr>Problem Formulation</vt:lpstr>
      <vt:lpstr>Problem Formulation</vt:lpstr>
      <vt:lpstr>Problem Formulation: System</vt:lpstr>
      <vt:lpstr>Problem Formulation: System                    Control</vt:lpstr>
      <vt:lpstr>Problem Formulation</vt:lpstr>
      <vt:lpstr>Problem Formulation: System Model</vt:lpstr>
      <vt:lpstr>Problem Formulation</vt:lpstr>
      <vt:lpstr>Problem Formulation: Parameters</vt:lpstr>
      <vt:lpstr>Problem Formulation: Parameters</vt:lpstr>
      <vt:lpstr>Problem Formulation: System Model</vt:lpstr>
      <vt:lpstr>Problem Formulation: System Model</vt:lpstr>
      <vt:lpstr>Problem Formulation</vt:lpstr>
      <vt:lpstr>Problem Formulation: Optimization</vt:lpstr>
      <vt:lpstr>Problem Formulation</vt:lpstr>
      <vt:lpstr>Problem Formulation: Input Pattern</vt:lpstr>
      <vt:lpstr>Simulator</vt:lpstr>
      <vt:lpstr>Results</vt:lpstr>
      <vt:lpstr>Results</vt:lpstr>
      <vt:lpstr>Simulation: Casestudies</vt:lpstr>
      <vt:lpstr>Simulation: Convergence Region</vt:lpstr>
      <vt:lpstr>Data Acquisition</vt:lpstr>
      <vt:lpstr>Data Acquisition</vt:lpstr>
      <vt:lpstr>Results: Real Data vs. Simulation Data</vt:lpstr>
      <vt:lpstr>Results: Real Data vs. Simulation Data</vt:lpstr>
      <vt:lpstr>Experiment: Convergence Region</vt:lpstr>
      <vt:lpstr>Results: „Ground Truth“ (Leica)</vt:lpstr>
      <vt:lpstr>Results: Compare Leica and Batch Solution</vt:lpstr>
      <vt:lpstr>…</vt:lpstr>
      <vt:lpstr>Conclusion</vt:lpstr>
      <vt:lpstr>Thanks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Folienmaster ETH Zürich</dc:title>
  <dc:creator>Andrea Lingk</dc:creator>
  <cp:lastModifiedBy>Matthias Krebs</cp:lastModifiedBy>
  <cp:revision>342</cp:revision>
  <cp:lastPrinted>2013-06-08T11:22:51Z</cp:lastPrinted>
  <dcterms:created xsi:type="dcterms:W3CDTF">2013-05-24T16:23:39Z</dcterms:created>
  <dcterms:modified xsi:type="dcterms:W3CDTF">2014-05-28T16:08:10Z</dcterms:modified>
</cp:coreProperties>
</file>